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1"/>
  </p:handoutMasterIdLst>
  <p:sldIdLst>
    <p:sldId id="256" r:id="rId2"/>
    <p:sldId id="257" r:id="rId3"/>
    <p:sldId id="258" r:id="rId4"/>
    <p:sldId id="260" r:id="rId5"/>
    <p:sldId id="263" r:id="rId6"/>
    <p:sldId id="265" r:id="rId7"/>
    <p:sldId id="266" r:id="rId8"/>
    <p:sldId id="261" r:id="rId9"/>
    <p:sldId id="262" r:id="rId10"/>
  </p:sldIdLst>
  <p:sldSz cx="12192000" cy="6858000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7" autoAdjust="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26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A836CD-844C-42B1-80AE-1E810A403989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8A332E-C2B7-4DCC-8C09-BA10A0C687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524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A4C333C0-8547-4368-9445-1DC11463097F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27EC25A-4C95-4AC5-B6DE-4E238B2B5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932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333C0-8547-4368-9445-1DC11463097F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EC25A-4C95-4AC5-B6DE-4E238B2B5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437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333C0-8547-4368-9445-1DC11463097F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EC25A-4C95-4AC5-B6DE-4E238B2B5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7189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333C0-8547-4368-9445-1DC11463097F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EC25A-4C95-4AC5-B6DE-4E238B2B54AA}" type="slidenum">
              <a:rPr lang="en-US" smtClean="0"/>
              <a:t>‹#›</a:t>
            </a:fld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197002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333C0-8547-4368-9445-1DC11463097F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EC25A-4C95-4AC5-B6DE-4E238B2B5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3596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333C0-8547-4368-9445-1DC11463097F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EC25A-4C95-4AC5-B6DE-4E238B2B5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1457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333C0-8547-4368-9445-1DC11463097F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EC25A-4C95-4AC5-B6DE-4E238B2B5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4154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333C0-8547-4368-9445-1DC11463097F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EC25A-4C95-4AC5-B6DE-4E238B2B5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4634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333C0-8547-4368-9445-1DC11463097F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EC25A-4C95-4AC5-B6DE-4E238B2B5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428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333C0-8547-4368-9445-1DC11463097F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EC25A-4C95-4AC5-B6DE-4E238B2B5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140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333C0-8547-4368-9445-1DC11463097F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EC25A-4C95-4AC5-B6DE-4E238B2B5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349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333C0-8547-4368-9445-1DC11463097F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EC25A-4C95-4AC5-B6DE-4E238B2B5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94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333C0-8547-4368-9445-1DC11463097F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EC25A-4C95-4AC5-B6DE-4E238B2B5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623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333C0-8547-4368-9445-1DC11463097F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EC25A-4C95-4AC5-B6DE-4E238B2B5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216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333C0-8547-4368-9445-1DC11463097F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EC25A-4C95-4AC5-B6DE-4E238B2B5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526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333C0-8547-4368-9445-1DC11463097F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EC25A-4C95-4AC5-B6DE-4E238B2B5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335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333C0-8547-4368-9445-1DC11463097F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EC25A-4C95-4AC5-B6DE-4E238B2B5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982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C333C0-8547-4368-9445-1DC11463097F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EC25A-4C95-4AC5-B6DE-4E238B2B5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3012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Безбар’єрний маршрут</a:t>
            </a:r>
            <a:endParaRPr lang="en-US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uk-UA" dirty="0">
                <a:solidFill>
                  <a:srgbClr val="002060"/>
                </a:solidFill>
                <a:latin typeface="Arial Black" panose="020B0A04020102020204" pitchFamily="34" charset="0"/>
              </a:rPr>
              <a:t>Зачепилівська територіальна громада,</a:t>
            </a:r>
          </a:p>
          <a:p>
            <a:pPr algn="ctr"/>
            <a:r>
              <a:rPr lang="uk-UA" dirty="0">
                <a:solidFill>
                  <a:srgbClr val="002060"/>
                </a:solidFill>
                <a:latin typeface="Arial Black" panose="020B0A04020102020204" pitchFamily="34" charset="0"/>
              </a:rPr>
              <a:t>Харківської області</a:t>
            </a:r>
          </a:p>
          <a:p>
            <a:endParaRPr lang="en-US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37241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744333" y="409302"/>
            <a:ext cx="6868886" cy="3457303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uk-UA" sz="8000" dirty="0">
                <a:solidFill>
                  <a:srgbClr val="FF0000"/>
                </a:solidFill>
                <a:latin typeface="Arial Black" panose="020B0A04020102020204" pitchFamily="34" charset="0"/>
              </a:rPr>
              <a:t>Чисельність населення в селищі ЗАЧЕПИЛІВКА  - 3067 осіб</a:t>
            </a:r>
          </a:p>
          <a:p>
            <a:pPr marL="0" indent="0">
              <a:buNone/>
            </a:pPr>
            <a:r>
              <a:rPr lang="uk-UA" sz="8000" dirty="0">
                <a:solidFill>
                  <a:srgbClr val="FFFF00"/>
                </a:solidFill>
                <a:latin typeface="Arial Black" panose="020B0A04020102020204" pitchFamily="34" charset="0"/>
              </a:rPr>
              <a:t>Загальна кількість маломобільного населення: 1279 осіб:</a:t>
            </a:r>
          </a:p>
          <a:p>
            <a:r>
              <a:rPr lang="uk-UA" sz="8000" dirty="0">
                <a:solidFill>
                  <a:srgbClr val="FFFF00"/>
                </a:solidFill>
                <a:latin typeface="Arial Black" panose="020B0A04020102020204" pitchFamily="34" charset="0"/>
              </a:rPr>
              <a:t>Люди з інвалідністю – 168 особа</a:t>
            </a:r>
          </a:p>
          <a:p>
            <a:r>
              <a:rPr lang="uk-UA" sz="8000" dirty="0">
                <a:solidFill>
                  <a:srgbClr val="FFFF00"/>
                </a:solidFill>
                <a:latin typeface="Arial Black" panose="020B0A04020102020204" pitchFamily="34" charset="0"/>
              </a:rPr>
              <a:t>Люди старшого віку  - 871 особа</a:t>
            </a:r>
          </a:p>
          <a:p>
            <a:r>
              <a:rPr lang="uk-UA" sz="8000" dirty="0">
                <a:solidFill>
                  <a:srgbClr val="FFFF00"/>
                </a:solidFill>
                <a:latin typeface="Arial Black" panose="020B0A04020102020204" pitchFamily="34" charset="0"/>
              </a:rPr>
              <a:t>Діти до 7 років  - 197 осіб</a:t>
            </a:r>
          </a:p>
          <a:p>
            <a:r>
              <a:rPr lang="uk-UA" sz="8000" dirty="0">
                <a:solidFill>
                  <a:srgbClr val="FFFF00"/>
                </a:solidFill>
                <a:latin typeface="Arial Black" panose="020B0A04020102020204" pitchFamily="34" charset="0"/>
              </a:rPr>
              <a:t>Вагітні жінки – 43 осіб</a:t>
            </a:r>
          </a:p>
          <a:p>
            <a:pPr marL="0" indent="0">
              <a:buNone/>
            </a:pPr>
            <a:r>
              <a:rPr lang="uk-UA" sz="8000" dirty="0">
                <a:latin typeface="Arial Black" panose="020B0A04020102020204" pitchFamily="34" charset="0"/>
              </a:rPr>
              <a:t>Частка маломобільного населення селища Зачепилівка складає 42 %</a:t>
            </a:r>
          </a:p>
          <a:p>
            <a:endParaRPr lang="uk-UA" sz="8000" dirty="0">
              <a:latin typeface="Arial Black" panose="020B0A04020102020204" pitchFamily="34" charset="0"/>
            </a:endParaRPr>
          </a:p>
          <a:p>
            <a:endParaRPr lang="uk-UA" sz="8000" dirty="0">
              <a:latin typeface="Arial Black" panose="020B0A04020102020204" pitchFamily="34" charset="0"/>
            </a:endParaRPr>
          </a:p>
          <a:p>
            <a:endParaRPr lang="uk-UA" sz="1800" dirty="0"/>
          </a:p>
          <a:p>
            <a:endParaRPr lang="uk-UA" sz="1800" dirty="0"/>
          </a:p>
          <a:p>
            <a:endParaRPr lang="uk-UA" sz="1800" dirty="0"/>
          </a:p>
          <a:p>
            <a:endParaRPr lang="en-US" sz="18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960F480-C154-487C-B1BF-D84F34D21E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3225" y="117942"/>
            <a:ext cx="2857500" cy="321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0847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2800" b="1" i="1" dirty="0">
                <a:solidFill>
                  <a:srgbClr val="0070C0"/>
                </a:solidFill>
              </a:rPr>
              <a:t>Створення </a:t>
            </a:r>
            <a:r>
              <a:rPr lang="uk-UA" sz="2800" b="1" i="1" dirty="0" err="1">
                <a:solidFill>
                  <a:srgbClr val="0070C0"/>
                </a:solidFill>
              </a:rPr>
              <a:t>безбар’єрного</a:t>
            </a:r>
            <a:r>
              <a:rPr lang="uk-UA" sz="2800" b="1" i="1" dirty="0">
                <a:solidFill>
                  <a:srgbClr val="0070C0"/>
                </a:solidFill>
              </a:rPr>
              <a:t> маршруту в центральній частині селища Зачепилівка</a:t>
            </a:r>
            <a:endParaRPr lang="en-US" sz="1600" b="1" i="1" dirty="0">
              <a:solidFill>
                <a:srgbClr val="0070C0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Маршрут «Центральний»</a:t>
            </a:r>
          </a:p>
          <a:p>
            <a:pPr marL="0" indent="0">
              <a:buNone/>
            </a:pP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- На маршруті знаходяться ключові адміністративні об’єкти (автовокзал, пошта, п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оліція, суд, банк, бібліотека, прокуратура, </a:t>
            </a:r>
            <a:r>
              <a:rPr lang="uk-UA" dirty="0" err="1">
                <a:latin typeface="Arial" panose="020B0604020202020204" pitchFamily="34" charset="0"/>
                <a:cs typeface="Arial" panose="020B0604020202020204" pitchFamily="34" charset="0"/>
              </a:rPr>
              <a:t>енергозбит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, селищна рада та ЦНАП).</a:t>
            </a:r>
          </a:p>
          <a:p>
            <a:pPr marL="0" indent="0">
              <a:buNone/>
            </a:pP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- На маршруті також знаходятьс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я заклади культури, освіти та охорони здоров’я.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962991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2800" b="1" dirty="0"/>
              <a:t>Схема створення </a:t>
            </a:r>
            <a:r>
              <a:rPr lang="uk-UA" sz="2800" b="1" dirty="0" err="1"/>
              <a:t>безбар’єрного</a:t>
            </a:r>
            <a:r>
              <a:rPr lang="uk-UA" sz="2800" b="1" dirty="0"/>
              <a:t> маршруту в селищі Зачепилівка</a:t>
            </a:r>
            <a:endParaRPr lang="en-US" sz="1600" b="1" dirty="0"/>
          </a:p>
        </p:txBody>
      </p:sp>
      <p:sp>
        <p:nvSpPr>
          <p:cNvPr id="4" name="Прямокутник 3"/>
          <p:cNvSpPr/>
          <p:nvPr/>
        </p:nvSpPr>
        <p:spPr>
          <a:xfrm>
            <a:off x="838200" y="2179607"/>
            <a:ext cx="9019903" cy="38626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Карта</a:t>
            </a:r>
            <a:endParaRPr lang="en-US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BBF8584-CA52-4507-8EA1-169D42E681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179607"/>
            <a:ext cx="9019903" cy="3862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2460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90402"/>
            <a:ext cx="10515600" cy="1325563"/>
          </a:xfrm>
        </p:spPr>
        <p:txBody>
          <a:bodyPr/>
          <a:lstStyle/>
          <a:p>
            <a:r>
              <a:rPr lang="uk-UA" sz="2800" b="1" dirty="0"/>
              <a:t>Деталізація схеми безбар’єрного маршруту. </a:t>
            </a:r>
            <a:endParaRPr lang="en-US" sz="2800" dirty="0"/>
          </a:p>
        </p:txBody>
      </p:sp>
      <p:sp>
        <p:nvSpPr>
          <p:cNvPr id="7" name="Прямокутник 6"/>
          <p:cNvSpPr/>
          <p:nvPr/>
        </p:nvSpPr>
        <p:spPr>
          <a:xfrm>
            <a:off x="838200" y="1392035"/>
            <a:ext cx="40582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err="1">
                <a:ea typeface="Calibri" panose="020F0502020204030204" pitchFamily="34" charset="0"/>
              </a:rPr>
              <a:t>Дорожньо</a:t>
            </a:r>
            <a:r>
              <a:rPr lang="uk-UA" sz="2400" dirty="0">
                <a:ea typeface="Calibri" panose="020F0502020204030204" pitchFamily="34" charset="0"/>
              </a:rPr>
              <a:t>-вулична мережа</a:t>
            </a:r>
            <a:endParaRPr lang="en-US" sz="24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2DD8957-8643-4916-8F28-2D34619217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76847"/>
            <a:ext cx="9011194" cy="4490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4216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160" y="715634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uk-UA" sz="2800" b="1" dirty="0"/>
              <a:t>Деталізація схеми безбар’єрного маршруту. </a:t>
            </a:r>
            <a:br>
              <a:rPr lang="uk-UA" sz="2800" b="1" dirty="0"/>
            </a:br>
            <a:br>
              <a:rPr lang="uk-UA" sz="2800" b="1" dirty="0"/>
            </a:br>
            <a:r>
              <a:rPr lang="uk-UA" sz="2200" b="1" dirty="0">
                <a:solidFill>
                  <a:srgbClr val="FF0000"/>
                </a:solidFill>
              </a:rPr>
              <a:t>Проблемні ділянки:</a:t>
            </a:r>
            <a:br>
              <a:rPr lang="uk-UA" sz="2200" b="1" dirty="0">
                <a:solidFill>
                  <a:srgbClr val="FF0000"/>
                </a:solidFill>
              </a:rPr>
            </a:br>
            <a:r>
              <a:rPr lang="uk-UA" sz="2200" b="1" dirty="0">
                <a:solidFill>
                  <a:srgbClr val="FFFF00"/>
                </a:solidFill>
              </a:rPr>
              <a:t>- відсутність заниження </a:t>
            </a:r>
            <a:r>
              <a:rPr lang="uk-UA" sz="2200" b="1" dirty="0" err="1">
                <a:solidFill>
                  <a:srgbClr val="FFFF00"/>
                </a:solidFill>
              </a:rPr>
              <a:t>бордюрних</a:t>
            </a:r>
            <a:r>
              <a:rPr lang="uk-UA" sz="2200" b="1" dirty="0">
                <a:solidFill>
                  <a:srgbClr val="FFFF00"/>
                </a:solidFill>
              </a:rPr>
              <a:t> каменів</a:t>
            </a:r>
            <a:br>
              <a:rPr lang="uk-UA" sz="2200" b="1" dirty="0">
                <a:solidFill>
                  <a:srgbClr val="FFFF00"/>
                </a:solidFill>
              </a:rPr>
            </a:br>
            <a:r>
              <a:rPr lang="uk-UA" sz="2200" b="1" dirty="0">
                <a:solidFill>
                  <a:srgbClr val="FFFF00"/>
                </a:solidFill>
              </a:rPr>
              <a:t>- дефекти мощення</a:t>
            </a:r>
            <a:br>
              <a:rPr lang="uk-UA" sz="2800" dirty="0"/>
            </a:br>
            <a:r>
              <a:rPr lang="uk-UA" sz="2800" dirty="0"/>
              <a:t>               </a:t>
            </a:r>
            <a:r>
              <a:rPr lang="uk-UA" sz="1800" b="1" dirty="0"/>
              <a:t>до                                                                                                                   після</a:t>
            </a:r>
            <a:endParaRPr lang="en-US" sz="1800" b="1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DDB88E7-B1BE-4394-94E2-214A01CE03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304" y="2592978"/>
            <a:ext cx="5277394" cy="395804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0988C67-DEAE-4608-AC89-044653E5D9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5304" y="2592978"/>
            <a:ext cx="5007426" cy="3958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3277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400659"/>
            <a:ext cx="10515600" cy="1325563"/>
          </a:xfrm>
        </p:spPr>
        <p:txBody>
          <a:bodyPr/>
          <a:lstStyle/>
          <a:p>
            <a:r>
              <a:rPr lang="uk-UA" sz="2800" b="1" dirty="0"/>
              <a:t>Деталізація схеми безбар’єрного маршруту. </a:t>
            </a:r>
            <a:endParaRPr lang="en-US" sz="2800" dirty="0"/>
          </a:p>
        </p:txBody>
      </p:sp>
      <p:sp>
        <p:nvSpPr>
          <p:cNvPr id="4" name="Місце для вмісту 3"/>
          <p:cNvSpPr>
            <a:spLocks noGrp="1"/>
          </p:cNvSpPr>
          <p:nvPr>
            <p:ph idx="1"/>
          </p:nvPr>
        </p:nvSpPr>
        <p:spPr>
          <a:xfrm>
            <a:off x="838200" y="1833518"/>
            <a:ext cx="10515600" cy="85138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uk-UA" sz="2000" dirty="0"/>
              <a:t>Вулична мережа</a:t>
            </a:r>
          </a:p>
          <a:p>
            <a:pPr marL="0" indent="0">
              <a:buNone/>
            </a:pPr>
            <a:r>
              <a:rPr lang="uk-UA" sz="2000" dirty="0"/>
              <a:t>                               </a:t>
            </a:r>
            <a:r>
              <a:rPr lang="uk-UA" sz="1900" dirty="0"/>
              <a:t>до                                                                                    після</a:t>
            </a:r>
            <a:endParaRPr lang="en-US" sz="19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DCA563A-99F4-44B7-9A31-F12A39F826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70583" y="2287251"/>
            <a:ext cx="3717984" cy="478651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6CAAF3A-A29A-4E9D-9EB5-A5B68909DE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463" y="2821514"/>
            <a:ext cx="5205058" cy="371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8049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705185"/>
          </a:xfrm>
        </p:spPr>
        <p:txBody>
          <a:bodyPr/>
          <a:lstStyle/>
          <a:p>
            <a:r>
              <a:rPr lang="uk-UA" sz="2800" b="1" dirty="0"/>
              <a:t>Заходи з облаштування безбар'єрного маршруту</a:t>
            </a:r>
            <a:endParaRPr lang="en-US" sz="2800" b="1" dirty="0"/>
          </a:p>
        </p:txBody>
      </p:sp>
      <p:graphicFrame>
        <p:nvGraphicFramePr>
          <p:cNvPr id="3" name="Місце для вмісту 2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999678931"/>
              </p:ext>
            </p:extLst>
          </p:nvPr>
        </p:nvGraphicFramePr>
        <p:xfrm>
          <a:off x="1141413" y="1204459"/>
          <a:ext cx="9073743" cy="31741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8479">
                  <a:extLst>
                    <a:ext uri="{9D8B030D-6E8A-4147-A177-3AD203B41FA5}">
                      <a16:colId xmlns:a16="http://schemas.microsoft.com/office/drawing/2014/main" val="1592931510"/>
                    </a:ext>
                  </a:extLst>
                </a:gridCol>
                <a:gridCol w="3022154">
                  <a:extLst>
                    <a:ext uri="{9D8B030D-6E8A-4147-A177-3AD203B41FA5}">
                      <a16:colId xmlns:a16="http://schemas.microsoft.com/office/drawing/2014/main" val="3926930202"/>
                    </a:ext>
                  </a:extLst>
                </a:gridCol>
                <a:gridCol w="2953110">
                  <a:extLst>
                    <a:ext uri="{9D8B030D-6E8A-4147-A177-3AD203B41FA5}">
                      <a16:colId xmlns:a16="http://schemas.microsoft.com/office/drawing/2014/main" val="2701399361"/>
                    </a:ext>
                  </a:extLst>
                </a:gridCol>
              </a:tblGrid>
              <a:tr h="395869"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Заходи</a:t>
                      </a:r>
                      <a:endParaRPr lang="en-US" dirty="0"/>
                    </a:p>
                  </a:txBody>
                  <a:tcPr marL="42065" marR="4206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Терміни</a:t>
                      </a:r>
                      <a:endParaRPr lang="en-US" dirty="0"/>
                    </a:p>
                  </a:txBody>
                  <a:tcPr marL="42065" marR="4206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Потреба у фінансуванні</a:t>
                      </a:r>
                      <a:endParaRPr lang="en-US" dirty="0"/>
                    </a:p>
                  </a:txBody>
                  <a:tcPr marL="42065" marR="42065"/>
                </a:tc>
                <a:extLst>
                  <a:ext uri="{0D108BD9-81ED-4DB2-BD59-A6C34878D82A}">
                    <a16:rowId xmlns:a16="http://schemas.microsoft.com/office/drawing/2014/main" val="500858956"/>
                  </a:ext>
                </a:extLst>
              </a:tr>
              <a:tr h="1085899">
                <a:tc>
                  <a:txBody>
                    <a:bodyPr/>
                    <a:lstStyle/>
                    <a:p>
                      <a:r>
                        <a:rPr lang="uk-UA" sz="1600" dirty="0"/>
                        <a:t>Реконструкція тротуарів та влаштування доступного середовища вздовж пішохідного маршруту</a:t>
                      </a:r>
                      <a:endParaRPr lang="en-US" sz="1600" dirty="0"/>
                    </a:p>
                  </a:txBody>
                  <a:tcPr marL="42065" marR="4206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2025-2028 роки</a:t>
                      </a:r>
                      <a:endParaRPr lang="en-US" dirty="0"/>
                    </a:p>
                  </a:txBody>
                  <a:tcPr marL="42065" marR="4206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2300000 грн</a:t>
                      </a:r>
                      <a:endParaRPr lang="en-US" dirty="0"/>
                    </a:p>
                  </a:txBody>
                  <a:tcPr marL="42065" marR="42065"/>
                </a:tc>
                <a:extLst>
                  <a:ext uri="{0D108BD9-81ED-4DB2-BD59-A6C34878D82A}">
                    <a16:rowId xmlns:a16="http://schemas.microsoft.com/office/drawing/2014/main" val="478408132"/>
                  </a:ext>
                </a:extLst>
              </a:tr>
              <a:tr h="777958">
                <a:tc>
                  <a:txBody>
                    <a:bodyPr/>
                    <a:lstStyle/>
                    <a:p>
                      <a:r>
                        <a:rPr lang="uk-UA" dirty="0"/>
                        <a:t>Облаштування пандусів на об’єктах соціальної сфери</a:t>
                      </a:r>
                      <a:endParaRPr lang="en-US" dirty="0"/>
                    </a:p>
                  </a:txBody>
                  <a:tcPr marL="42065" marR="4206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2025-2028 роки</a:t>
                      </a:r>
                      <a:endParaRPr lang="en-US" dirty="0"/>
                    </a:p>
                  </a:txBody>
                  <a:tcPr marL="42065" marR="4206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1800000 грн</a:t>
                      </a:r>
                      <a:endParaRPr lang="en-US" dirty="0"/>
                    </a:p>
                  </a:txBody>
                  <a:tcPr marL="42065" marR="42065"/>
                </a:tc>
                <a:extLst>
                  <a:ext uri="{0D108BD9-81ED-4DB2-BD59-A6C34878D82A}">
                    <a16:rowId xmlns:a16="http://schemas.microsoft.com/office/drawing/2014/main" val="303628214"/>
                  </a:ext>
                </a:extLst>
              </a:tr>
              <a:tr h="904842">
                <a:tc>
                  <a:txBody>
                    <a:bodyPr/>
                    <a:lstStyle/>
                    <a:p>
                      <a:r>
                        <a:rPr lang="uk-UA" dirty="0"/>
                        <a:t>Встановлення покажчиків та інформаційних стендів для орієнтування</a:t>
                      </a:r>
                      <a:endParaRPr lang="en-US" dirty="0"/>
                    </a:p>
                  </a:txBody>
                  <a:tcPr marL="42065" marR="4206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2025-2028 роки</a:t>
                      </a:r>
                      <a:endParaRPr lang="en-US" dirty="0"/>
                    </a:p>
                  </a:txBody>
                  <a:tcPr marL="42065" marR="4206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450 000 грн</a:t>
                      </a:r>
                      <a:endParaRPr lang="en-US" dirty="0"/>
                    </a:p>
                  </a:txBody>
                  <a:tcPr marL="42065" marR="42065"/>
                </a:tc>
                <a:extLst>
                  <a:ext uri="{0D108BD9-81ED-4DB2-BD59-A6C34878D82A}">
                    <a16:rowId xmlns:a16="http://schemas.microsoft.com/office/drawing/2014/main" val="605371075"/>
                  </a:ext>
                </a:extLst>
              </a:tr>
            </a:tbl>
          </a:graphicData>
        </a:graphic>
      </p:graphicFrame>
      <p:sp>
        <p:nvSpPr>
          <p:cNvPr id="5" name="Объект 4">
            <a:extLst>
              <a:ext uri="{FF2B5EF4-FFF2-40B4-BE49-F238E27FC236}">
                <a16:creationId xmlns:a16="http://schemas.microsoft.com/office/drawing/2014/main" id="{4B10E6D2-5588-4C74-9EE9-F3366012D1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41412" y="4519600"/>
            <a:ext cx="9004073" cy="171988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uk-UA" i="1" dirty="0">
                <a:solidFill>
                  <a:srgbClr val="FF0000"/>
                </a:solidFill>
              </a:rPr>
              <a:t>Фінансування:</a:t>
            </a:r>
          </a:p>
          <a:p>
            <a:r>
              <a:rPr lang="uk-UA" sz="1600" dirty="0">
                <a:solidFill>
                  <a:srgbClr val="FFFF00"/>
                </a:solidFill>
              </a:rPr>
              <a:t>Об’єкти комунальної власності – за рахунок коштів бюджету </a:t>
            </a:r>
            <a:r>
              <a:rPr lang="uk-UA" sz="1600" dirty="0" err="1">
                <a:solidFill>
                  <a:srgbClr val="FFFF00"/>
                </a:solidFill>
              </a:rPr>
              <a:t>Зачепилівської</a:t>
            </a:r>
            <a:r>
              <a:rPr lang="uk-UA" sz="1600" dirty="0">
                <a:solidFill>
                  <a:srgbClr val="FFFF00"/>
                </a:solidFill>
              </a:rPr>
              <a:t> територіальної громади (за умови реальних можливостей бюджету) із залученням грантових та донорських коштів.</a:t>
            </a:r>
          </a:p>
          <a:p>
            <a:r>
              <a:rPr lang="uk-UA" sz="1600" dirty="0">
                <a:solidFill>
                  <a:srgbClr val="FFFF00"/>
                </a:solidFill>
              </a:rPr>
              <a:t>Об’єкти приватної власності  - за рахунок коштів суб’єктів господарської діяльності.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1956438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2800" b="1" i="1" u="sng" dirty="0">
                <a:solidFill>
                  <a:srgbClr val="FF0000"/>
                </a:solidFill>
              </a:rPr>
              <a:t>Очікувані результати</a:t>
            </a:r>
            <a:br>
              <a:rPr lang="uk-UA" sz="2800" b="1" dirty="0"/>
            </a:br>
            <a:r>
              <a:rPr lang="uk-UA" sz="2800" b="1" dirty="0"/>
              <a:t> </a:t>
            </a:r>
            <a:br>
              <a:rPr lang="uk-UA" sz="2800" b="1" dirty="0"/>
            </a:br>
            <a:endParaRPr lang="en-US" sz="2200" dirty="0">
              <a:solidFill>
                <a:srgbClr val="FFFF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63F0114-E927-46F6-9D91-3591A77F92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444500" algn="just">
              <a:buNone/>
            </a:pPr>
            <a:r>
              <a:rPr lang="uk-UA" dirty="0">
                <a:solidFill>
                  <a:srgbClr val="FFFF00"/>
                </a:solidFill>
              </a:rPr>
              <a:t>Реалізація </a:t>
            </a:r>
            <a:r>
              <a:rPr lang="uk-UA" dirty="0" err="1">
                <a:solidFill>
                  <a:srgbClr val="FFFF00"/>
                </a:solidFill>
              </a:rPr>
              <a:t>проєкту</a:t>
            </a:r>
            <a:r>
              <a:rPr lang="uk-UA" dirty="0">
                <a:solidFill>
                  <a:srgbClr val="FFFF00"/>
                </a:solidFill>
              </a:rPr>
              <a:t> </a:t>
            </a:r>
            <a:r>
              <a:rPr lang="uk-UA" dirty="0" err="1">
                <a:solidFill>
                  <a:srgbClr val="FFFF00"/>
                </a:solidFill>
              </a:rPr>
              <a:t>пвдвищить</a:t>
            </a:r>
            <a:r>
              <a:rPr lang="uk-UA" dirty="0">
                <a:solidFill>
                  <a:srgbClr val="FFFF00"/>
                </a:solidFill>
              </a:rPr>
              <a:t> рівень безпечності, комфортності, покращить доступність для маломобільних груп населення, сприятиме рівному доступу до соціальних, медичних, культурних установ та до ключових об’єктів інфраструктури.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955649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Контур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Контур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онтур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TM04033919[[fn=Контур]]</Template>
  <TotalTime>1219</TotalTime>
  <Words>278</Words>
  <Application>Microsoft Office PowerPoint</Application>
  <PresentationFormat>Широкоэкранный</PresentationFormat>
  <Paragraphs>44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Arial Black</vt:lpstr>
      <vt:lpstr>Calibri</vt:lpstr>
      <vt:lpstr>Tw Cen MT</vt:lpstr>
      <vt:lpstr>Контур</vt:lpstr>
      <vt:lpstr>Безбар’єрний маршрут</vt:lpstr>
      <vt:lpstr>Презентация PowerPoint</vt:lpstr>
      <vt:lpstr>Створення безбар’єрного маршруту в центральній частині селища Зачепилівка</vt:lpstr>
      <vt:lpstr>Схема створення безбар’єрного маршруту в селищі Зачепилівка</vt:lpstr>
      <vt:lpstr>Деталізація схеми безбар’єрного маршруту. </vt:lpstr>
      <vt:lpstr>Деталізація схеми безбар’єрного маршруту.   Проблемні ділянки: - відсутність заниження бордюрних каменів - дефекти мощення                до                                                                                                                   після</vt:lpstr>
      <vt:lpstr>Деталізація схеми безбар’єрного маршруту. </vt:lpstr>
      <vt:lpstr>Заходи з облаштування безбар'єрного маршруту</vt:lpstr>
      <vt:lpstr>Очікувані результати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Безбар’єрний маршрут</dc:title>
  <dc:creator>Негода Мирослава Сергіївна</dc:creator>
  <cp:lastModifiedBy>user</cp:lastModifiedBy>
  <cp:revision>65</cp:revision>
  <cp:lastPrinted>2025-02-11T08:44:34Z</cp:lastPrinted>
  <dcterms:created xsi:type="dcterms:W3CDTF">2024-10-11T13:14:51Z</dcterms:created>
  <dcterms:modified xsi:type="dcterms:W3CDTF">2025-02-11T09:55:14Z</dcterms:modified>
</cp:coreProperties>
</file>