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0"/>
  </p:notesMasterIdLst>
  <p:sldIdLst>
    <p:sldId id="283" r:id="rId2"/>
    <p:sldId id="289" r:id="rId3"/>
    <p:sldId id="295" r:id="rId4"/>
    <p:sldId id="285" r:id="rId5"/>
    <p:sldId id="296" r:id="rId6"/>
    <p:sldId id="297" r:id="rId7"/>
    <p:sldId id="274" r:id="rId8"/>
    <p:sldId id="286" r:id="rId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956"/>
    <a:srgbClr val="DFC27D"/>
    <a:srgbClr val="A6611A"/>
    <a:srgbClr val="80CDC1"/>
    <a:srgbClr val="018571"/>
    <a:srgbClr val="FFFFCC"/>
    <a:srgbClr val="B2E2E2"/>
    <a:srgbClr val="A1DAB4"/>
    <a:srgbClr val="125A44"/>
    <a:srgbClr val="0D5F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42" autoAdjust="0"/>
    <p:restoredTop sz="55595" autoAdjust="0"/>
  </p:normalViewPr>
  <p:slideViewPr>
    <p:cSldViewPr snapToGrid="0">
      <p:cViewPr varScale="1">
        <p:scale>
          <a:sx n="49" d="100"/>
          <a:sy n="49" d="100"/>
        </p:scale>
        <p:origin x="2141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72636025474721E-2"/>
          <c:y val="3.5614761256908621E-2"/>
          <c:w val="0.35959602414873915"/>
          <c:h val="0.8892539346771337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DFC27D"/>
              </a:solidFill>
            </c:spPr>
          </c:dPt>
          <c:dPt>
            <c:idx val="1"/>
            <c:bubble3D val="0"/>
            <c:spPr>
              <a:solidFill>
                <a:srgbClr val="A6611A"/>
              </a:solidFill>
            </c:spPr>
          </c:dPt>
          <c:dPt>
            <c:idx val="2"/>
            <c:bubble3D val="0"/>
            <c:spPr>
              <a:solidFill>
                <a:srgbClr val="135956"/>
              </a:solidFill>
            </c:spPr>
          </c:dPt>
          <c:dPt>
            <c:idx val="3"/>
            <c:bubble3D val="0"/>
            <c:spPr>
              <a:solidFill>
                <a:srgbClr val="80CDC1"/>
              </a:solidFill>
            </c:spPr>
          </c:dPt>
          <c:dLbls>
            <c:dLbl>
              <c:idx val="0"/>
              <c:layout>
                <c:manualLayout>
                  <c:x val="6.0527685937209245E-2"/>
                  <c:y val="-0.121327754722627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2933264254264779E-2"/>
                  <c:y val="-8.9257278093201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.202003313579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9742332454067516E-2"/>
                  <c:y val="-0.261480176413514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Book Antiqua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Сільсько-господарське призначення</c:v>
                </c:pt>
                <c:pt idx="1">
                  <c:v>Лісогоспо-дарське призначення</c:v>
                </c:pt>
                <c:pt idx="2">
                  <c:v>Землі водного фонду</c:v>
                </c:pt>
                <c:pt idx="3">
                  <c:v>Інші землі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87.6</c:v>
                </c:pt>
                <c:pt idx="1">
                  <c:v>4.3</c:v>
                </c:pt>
                <c:pt idx="2">
                  <c:v>3.7</c:v>
                </c:pt>
                <c:pt idx="3">
                  <c:v>4.4000000000000004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38845014832804786"/>
          <c:y val="0.62460637836282262"/>
          <c:w val="0.43143050915112546"/>
          <c:h val="0.35246394856731716"/>
        </c:manualLayout>
      </c:layout>
      <c:overlay val="0"/>
      <c:txPr>
        <a:bodyPr/>
        <a:lstStyle/>
        <a:p>
          <a:pPr>
            <a:defRPr sz="1050">
              <a:latin typeface="Book Antiqua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view3D>
      <c:rotX val="1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135956"/>
              </a:solidFill>
            </c:spPr>
          </c:dPt>
          <c:dPt>
            <c:idx val="1"/>
            <c:bubble3D val="0"/>
            <c:spPr>
              <a:solidFill>
                <a:srgbClr val="80CDC1"/>
              </a:solidFill>
            </c:spPr>
          </c:dPt>
          <c:dPt>
            <c:idx val="2"/>
            <c:bubble3D val="0"/>
            <c:spPr>
              <a:solidFill>
                <a:srgbClr val="DFC27D"/>
              </a:solidFill>
            </c:spPr>
          </c:dPt>
          <c:cat>
            <c:strRef>
              <c:f>Лист1!$A$2:$A$5</c:f>
              <c:strCache>
                <c:ptCount val="4"/>
                <c:pt idx="0">
                  <c:v>ПДФО</c:v>
                </c:pt>
                <c:pt idx="1">
                  <c:v>Єдиний податок</c:v>
                </c:pt>
                <c:pt idx="2">
                  <c:v>Земельний податок</c:v>
                </c:pt>
                <c:pt idx="3">
                  <c:v>Акцизний податок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56.7</c:v>
                </c:pt>
                <c:pt idx="1">
                  <c:v>18.2</c:v>
                </c:pt>
                <c:pt idx="2">
                  <c:v>7.9</c:v>
                </c:pt>
                <c:pt idx="3">
                  <c:v>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view3D>
      <c:rotX val="1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135956"/>
              </a:solidFill>
            </c:spPr>
          </c:dPt>
          <c:dPt>
            <c:idx val="1"/>
            <c:bubble3D val="0"/>
            <c:spPr>
              <a:solidFill>
                <a:srgbClr val="DFC27D"/>
              </a:solidFill>
            </c:spPr>
          </c:dPt>
          <c:dPt>
            <c:idx val="2"/>
            <c:bubble3D val="0"/>
            <c:spPr>
              <a:solidFill>
                <a:srgbClr val="A6611A"/>
              </a:solidFill>
            </c:spPr>
          </c:dPt>
          <c:cat>
            <c:strRef>
              <c:f>Лист1!$A$2:$A$6</c:f>
              <c:strCache>
                <c:ptCount val="5"/>
                <c:pt idx="0">
                  <c:v>Освіта</c:v>
                </c:pt>
                <c:pt idx="1">
                  <c:v>Медицина</c:v>
                </c:pt>
                <c:pt idx="2">
                  <c:v>Благоустрій території</c:v>
                </c:pt>
                <c:pt idx="3">
                  <c:v>Культура</c:v>
                </c:pt>
                <c:pt idx="4">
                  <c:v>Безпека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59</c:v>
                </c:pt>
                <c:pt idx="1">
                  <c:v>3.3</c:v>
                </c:pt>
                <c:pt idx="2">
                  <c:v>7.6</c:v>
                </c:pt>
                <c:pt idx="3">
                  <c:v>7.3</c:v>
                </c:pt>
                <c:pt idx="4">
                  <c:v>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3.3433434733460062E-2"/>
          <c:y val="7.8258451403016724E-2"/>
          <c:w val="0.35270606359653556"/>
          <c:h val="0.8950610003560246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5539" tIns="47769" rIns="95539" bIns="47769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60" cy="498056"/>
          </a:xfrm>
          <a:prstGeom prst="rect">
            <a:avLst/>
          </a:prstGeom>
        </p:spPr>
        <p:txBody>
          <a:bodyPr vert="horz" lIns="95539" tIns="47769" rIns="95539" bIns="47769" rtlCol="0"/>
          <a:lstStyle>
            <a:lvl1pPr algn="r">
              <a:defRPr sz="1300"/>
            </a:lvl1pPr>
          </a:lstStyle>
          <a:p>
            <a:fld id="{23CC2BF2-F190-4525-8EBC-D57E62E03ED9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39" tIns="47769" rIns="95539" bIns="4776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5539" tIns="47769" rIns="95539" bIns="4776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5"/>
          </a:xfrm>
          <a:prstGeom prst="rect">
            <a:avLst/>
          </a:prstGeom>
        </p:spPr>
        <p:txBody>
          <a:bodyPr vert="horz" lIns="95539" tIns="47769" rIns="95539" bIns="47769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60" cy="498055"/>
          </a:xfrm>
          <a:prstGeom prst="rect">
            <a:avLst/>
          </a:prstGeom>
        </p:spPr>
        <p:txBody>
          <a:bodyPr vert="horz" lIns="95539" tIns="47769" rIns="95539" bIns="47769" rtlCol="0" anchor="b"/>
          <a:lstStyle>
            <a:lvl1pPr algn="r">
              <a:defRPr sz="1300"/>
            </a:lvl1pPr>
          </a:lstStyle>
          <a:p>
            <a:fld id="{01C2385C-1D15-4AA5-BE3C-72BA15A49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95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На даному слайді зазначаємо загальну інформацію по громаді</a:t>
            </a:r>
          </a:p>
          <a:p>
            <a:pPr defTabSz="921075">
              <a:defRPr/>
            </a:pPr>
            <a:r>
              <a:rPr lang="uk-UA" dirty="0" smtClean="0"/>
              <a:t>Пишемо назву громади.</a:t>
            </a:r>
            <a:r>
              <a:rPr lang="uk-UA" baseline="0" dirty="0" smtClean="0"/>
              <a:t> Замість приклада герба Коломацької громади вставляємо свій (правою кнопкою миші натискаємо на герб – обираємо «</a:t>
            </a:r>
            <a:r>
              <a:rPr lang="uk-UA" baseline="0" dirty="0" err="1" smtClean="0"/>
              <a:t>Изменить</a:t>
            </a:r>
            <a:r>
              <a:rPr lang="uk-UA" baseline="0" dirty="0" smtClean="0"/>
              <a:t> рисунок» та обираємо на комп'ютері файл з власним гербом</a:t>
            </a:r>
          </a:p>
          <a:p>
            <a:r>
              <a:rPr lang="uk-UA" dirty="0" smtClean="0"/>
              <a:t>Змінюємо дату утворення громади, та кількість </a:t>
            </a:r>
            <a:r>
              <a:rPr lang="uk-UA" dirty="0" err="1" smtClean="0"/>
              <a:t>старостинських</a:t>
            </a:r>
            <a:r>
              <a:rPr lang="uk-UA" dirty="0" smtClean="0"/>
              <a:t> округів.</a:t>
            </a:r>
          </a:p>
          <a:p>
            <a:r>
              <a:rPr lang="uk-UA" dirty="0" smtClean="0"/>
              <a:t>Змінюємо площу</a:t>
            </a:r>
            <a:r>
              <a:rPr lang="uk-UA" baseline="0" dirty="0" smtClean="0"/>
              <a:t> громади, кількість населення, кількість ВПО, Рівень безробіття та середню з/п</a:t>
            </a:r>
          </a:p>
          <a:p>
            <a:r>
              <a:rPr lang="uk-UA" baseline="0" dirty="0" smtClean="0"/>
              <a:t>Зазначаємо основне сполучення центру громади та відстань, </a:t>
            </a:r>
            <a:r>
              <a:rPr lang="uk-UA" baseline="0" dirty="0" err="1" smtClean="0"/>
              <a:t>відстань</a:t>
            </a:r>
            <a:r>
              <a:rPr lang="uk-UA" baseline="0" dirty="0" smtClean="0"/>
              <a:t> до зони бойових дій, або кордону до </a:t>
            </a:r>
            <a:r>
              <a:rPr lang="uk-UA" baseline="0" dirty="0" err="1" smtClean="0"/>
              <a:t>рф</a:t>
            </a:r>
            <a:endParaRPr lang="uk-UA" baseline="0" dirty="0" smtClean="0"/>
          </a:p>
          <a:p>
            <a:r>
              <a:rPr lang="uk-UA" baseline="0" dirty="0" smtClean="0"/>
              <a:t>Містобудівна документація наявна або ні, та дату затвердження, теж саме і про стратегію за наявності № та дату рішення про затвердження, або у стадії розробки.</a:t>
            </a:r>
          </a:p>
          <a:p>
            <a:r>
              <a:rPr lang="uk-UA" baseline="0" dirty="0" smtClean="0"/>
              <a:t>Для того аби змінити карту натискаємо на фото карти правою кнопкою миші – «</a:t>
            </a:r>
            <a:r>
              <a:rPr lang="uk-UA" baseline="0" dirty="0" err="1" smtClean="0"/>
              <a:t>Изменить</a:t>
            </a:r>
            <a:r>
              <a:rPr lang="uk-UA" baseline="0" dirty="0" smtClean="0"/>
              <a:t> рисунок» – та вставити з файлу необхідне фото.</a:t>
            </a:r>
          </a:p>
          <a:p>
            <a:r>
              <a:rPr lang="uk-UA" baseline="0" dirty="0" smtClean="0"/>
              <a:t>За можливості на карті Харківської області зеленим кольором замалювати де знаходиться громада та вставити в презентацію (натискаємо на фото карти правою кнопкою миші – «</a:t>
            </a:r>
            <a:r>
              <a:rPr lang="uk-UA" baseline="0" dirty="0" err="1" smtClean="0"/>
              <a:t>Изменить</a:t>
            </a:r>
            <a:r>
              <a:rPr lang="uk-UA" baseline="0" dirty="0" smtClean="0"/>
              <a:t> рисунок» – та вставити з файлу необхідне фото).</a:t>
            </a:r>
          </a:p>
          <a:p>
            <a:pPr defTabSz="921075">
              <a:defRPr/>
            </a:pPr>
            <a:r>
              <a:rPr lang="uk-UA" baseline="0" dirty="0" smtClean="0"/>
              <a:t>ПРОСИМО </a:t>
            </a:r>
            <a:r>
              <a:rPr lang="uk-UA" u="sng" baseline="0" dirty="0" smtClean="0"/>
              <a:t>СУТТЄВО НЕ ЗМІНЮВАТИ </a:t>
            </a:r>
            <a:r>
              <a:rPr lang="uk-UA" baseline="0" dirty="0" smtClean="0"/>
              <a:t>РОЗТАШУВАННЯ УСИХ ПОЗНАЧОК, </a:t>
            </a:r>
            <a:r>
              <a:rPr lang="uk-UA" b="1" i="0" u="sng" baseline="0" dirty="0" smtClean="0"/>
              <a:t>ЗОВСІМ НЕ ЗМІНЮВАТИ </a:t>
            </a:r>
            <a:r>
              <a:rPr lang="uk-UA" baseline="0" dirty="0" smtClean="0"/>
              <a:t>КОЛЬОРИ ТА ШРИФТИ.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2385C-1D15-4AA5-BE3C-72BA15A4944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301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На слайді змінюємо</a:t>
            </a:r>
            <a:r>
              <a:rPr lang="uk-UA" baseline="0" dirty="0" smtClean="0"/>
              <a:t> кількість шкіл, садочків, лікарень, спорт, закладів культури.</a:t>
            </a:r>
          </a:p>
          <a:p>
            <a:pPr defTabSz="921075">
              <a:defRPr/>
            </a:pPr>
            <a:r>
              <a:rPr lang="uk-UA" baseline="0" dirty="0" smtClean="0"/>
              <a:t>Змінюємо структуру земельного фонду. Виділяємо діаграму, на вкладці «Р</a:t>
            </a:r>
            <a:r>
              <a:rPr lang="ru-RU" baseline="0" dirty="0" err="1" smtClean="0"/>
              <a:t>абота</a:t>
            </a:r>
            <a:r>
              <a:rPr lang="ru-RU" baseline="0" dirty="0" smtClean="0"/>
              <a:t> с диаграммами» - «Конструктор» - «Изменить данные» </a:t>
            </a:r>
            <a:r>
              <a:rPr lang="uk-UA" baseline="0" dirty="0" smtClean="0">
                <a:solidFill>
                  <a:srgbClr val="FF0000"/>
                </a:solidFill>
              </a:rPr>
              <a:t>та заповнюємо таблицю </a:t>
            </a:r>
            <a:r>
              <a:rPr lang="en-US" baseline="0" dirty="0" smtClean="0">
                <a:solidFill>
                  <a:srgbClr val="FF0000"/>
                </a:solidFill>
              </a:rPr>
              <a:t>Excel</a:t>
            </a:r>
            <a:r>
              <a:rPr lang="ru-RU" baseline="0" dirty="0" smtClean="0">
                <a:solidFill>
                  <a:srgbClr val="FF0000"/>
                </a:solidFill>
              </a:rPr>
              <a:t>,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uk-UA" baseline="0" dirty="0" smtClean="0">
                <a:solidFill>
                  <a:srgbClr val="FF0000"/>
                </a:solidFill>
              </a:rPr>
              <a:t>що з'явиться. </a:t>
            </a:r>
          </a:p>
          <a:p>
            <a:r>
              <a:rPr lang="ru-RU" dirty="0" err="1" smtClean="0"/>
              <a:t>Поруч</a:t>
            </a:r>
            <a:r>
              <a:rPr lang="ru-RU" baseline="0" dirty="0" smtClean="0"/>
              <a:t> на </a:t>
            </a:r>
            <a:r>
              <a:rPr lang="ru-RU" baseline="0" dirty="0" err="1" smtClean="0"/>
              <a:t>картинці</a:t>
            </a:r>
            <a:r>
              <a:rPr lang="ru-RU" baseline="0" dirty="0" smtClean="0"/>
              <a:t> з</a:t>
            </a:r>
            <a:r>
              <a:rPr lang="uk-UA" baseline="0" dirty="0" err="1" smtClean="0"/>
              <a:t>мінюємо</a:t>
            </a:r>
            <a:r>
              <a:rPr lang="uk-UA" baseline="0" dirty="0" smtClean="0"/>
              <a:t> цифри і зазначаємо площу вільних земель</a:t>
            </a:r>
          </a:p>
          <a:p>
            <a:r>
              <a:rPr lang="uk-UA" dirty="0" smtClean="0"/>
              <a:t>У правій частині слайду змінюємо кількість Індивідуальних</a:t>
            </a:r>
            <a:r>
              <a:rPr lang="uk-UA" baseline="0" dirty="0" smtClean="0"/>
              <a:t> підприємців та Юридичних осіб, що зареєстровані на території громади.</a:t>
            </a:r>
          </a:p>
          <a:p>
            <a:r>
              <a:rPr lang="uk-UA" baseline="0" dirty="0" smtClean="0"/>
              <a:t>Наступним етапом заповнюємо таблицю з Топ-підприємствами громади</a:t>
            </a:r>
          </a:p>
          <a:p>
            <a:r>
              <a:rPr lang="uk-UA" baseline="0" dirty="0" smtClean="0"/>
              <a:t>І змінюємо зазначаємо спеціалізацію громади </a:t>
            </a:r>
          </a:p>
          <a:p>
            <a:pPr defTabSz="921075">
              <a:defRPr/>
            </a:pPr>
            <a:r>
              <a:rPr lang="uk-UA" baseline="0" dirty="0" smtClean="0"/>
              <a:t>ПРОСИМО </a:t>
            </a:r>
            <a:r>
              <a:rPr lang="uk-UA" u="sng" baseline="0" dirty="0" smtClean="0"/>
              <a:t>СУТТЄВО НЕ ЗМІНЮВАТИ </a:t>
            </a:r>
            <a:r>
              <a:rPr lang="uk-UA" baseline="0" dirty="0" smtClean="0"/>
              <a:t>РОЗТАШУВАННЯ УСИХ ПОЗНАЧОК, </a:t>
            </a:r>
            <a:r>
              <a:rPr lang="uk-UA" b="1" i="0" u="sng" baseline="0" dirty="0" smtClean="0"/>
              <a:t>ЗОВСІМ НЕ ЗМІНЮВАТИ </a:t>
            </a:r>
            <a:r>
              <a:rPr lang="uk-UA" baseline="0" dirty="0" smtClean="0"/>
              <a:t>КОЛЬОРИ ТА ШРИФТИ.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2385C-1D15-4AA5-BE3C-72BA15A4944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766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Слайд</a:t>
            </a:r>
            <a:r>
              <a:rPr lang="uk-UA" baseline="0" dirty="0" smtClean="0"/>
              <a:t> пошкодження / руйнування в громаді. На задній фон необхідно вставити карту громади, що використовувалась у попередньому слайді, та за виглядом схожа на ту що наведена як приклад. Правою кнопкою миші натискаємо на карту та обираємо «</a:t>
            </a:r>
            <a:r>
              <a:rPr lang="uk-UA" baseline="0" dirty="0" err="1" smtClean="0"/>
              <a:t>Изменить</a:t>
            </a:r>
            <a:r>
              <a:rPr lang="uk-UA" baseline="0" dirty="0" smtClean="0"/>
              <a:t> рисунок» та із файлу ставимо свій. Аби зробити його сірим кольором натискаємо на карту переходимо на вкладку «Робота с рисунками» Формат, зверху ліворуч буде кнопка «</a:t>
            </a:r>
            <a:r>
              <a:rPr lang="uk-UA" baseline="0" dirty="0" err="1" smtClean="0"/>
              <a:t>Цвет</a:t>
            </a:r>
            <a:r>
              <a:rPr lang="uk-UA" baseline="0" dirty="0" smtClean="0"/>
              <a:t>» обираємо із запропонованих варіантів сірий.</a:t>
            </a:r>
          </a:p>
          <a:p>
            <a:pPr defTabSz="921075">
              <a:defRPr/>
            </a:pPr>
            <a:r>
              <a:rPr lang="uk-UA" baseline="0" dirty="0" smtClean="0"/>
              <a:t>На місцях прямокутників зазначаємо фото пошкоджень, руйнування. (натискаємо на прямокутник – переходимо на вкладку «</a:t>
            </a:r>
            <a:r>
              <a:rPr lang="uk-UA" baseline="0" dirty="0" err="1" smtClean="0"/>
              <a:t>Средства</a:t>
            </a:r>
            <a:r>
              <a:rPr lang="uk-UA" baseline="0" dirty="0" smtClean="0"/>
              <a:t> </a:t>
            </a:r>
            <a:r>
              <a:rPr lang="uk-UA" baseline="0" dirty="0" err="1" smtClean="0"/>
              <a:t>рисования</a:t>
            </a:r>
            <a:r>
              <a:rPr lang="uk-UA" baseline="0" dirty="0" smtClean="0"/>
              <a:t>» «Формат» натискаємо «Заливка </a:t>
            </a:r>
            <a:r>
              <a:rPr lang="uk-UA" baseline="0" dirty="0" err="1" smtClean="0"/>
              <a:t>фигур</a:t>
            </a:r>
            <a:r>
              <a:rPr lang="ru-RU" baseline="0" dirty="0" smtClean="0"/>
              <a:t>ы» - Рисунок – </a:t>
            </a:r>
            <a:r>
              <a:rPr lang="uk-UA" baseline="0" dirty="0" smtClean="0"/>
              <a:t>і обираємо файл з фото).</a:t>
            </a:r>
          </a:p>
          <a:p>
            <a:pPr defTabSz="921075">
              <a:defRPr/>
            </a:pPr>
            <a:r>
              <a:rPr lang="uk-UA" baseline="0" dirty="0" smtClean="0"/>
              <a:t>Замість Х ХХ пишемо кількість об'єктів, що зазнала руйнувань.</a:t>
            </a:r>
          </a:p>
          <a:p>
            <a:pPr defTabSz="921075">
              <a:defRPr/>
            </a:pPr>
            <a:r>
              <a:rPr lang="uk-UA" baseline="0" dirty="0" smtClean="0"/>
              <a:t>Замість 0 ставимо площу </a:t>
            </a:r>
            <a:r>
              <a:rPr lang="uk-UA" b="1" i="1" dirty="0" smtClean="0">
                <a:latin typeface="Bookman Old Style" pitchFamily="18" charset="0"/>
              </a:rPr>
              <a:t>* У разі відсутності РУЙНУВАНЬ на території громади слайд не заповнюється</a:t>
            </a:r>
            <a:endParaRPr lang="uk-UA" baseline="0" dirty="0" smtClean="0"/>
          </a:p>
          <a:p>
            <a:pPr defTabSz="921075">
              <a:defRPr/>
            </a:pPr>
            <a:r>
              <a:rPr lang="uk-UA" baseline="0" dirty="0" smtClean="0"/>
              <a:t>ПРОСИМО </a:t>
            </a:r>
            <a:r>
              <a:rPr lang="uk-UA" u="sng" baseline="0" dirty="0" smtClean="0"/>
              <a:t>СУТТЄВО НЕ ЗМІНЮВАТИ </a:t>
            </a:r>
            <a:r>
              <a:rPr lang="uk-UA" baseline="0" dirty="0" smtClean="0"/>
              <a:t>РОЗТАШУВАННЯ УСИХ ПОЗНАЧОК, </a:t>
            </a:r>
            <a:r>
              <a:rPr lang="uk-UA" b="1" i="0" u="sng" baseline="0" dirty="0" smtClean="0"/>
              <a:t>ЗОВСІМ НЕ ЗМІНЮВАТИ </a:t>
            </a:r>
            <a:r>
              <a:rPr lang="uk-UA" baseline="0" dirty="0" smtClean="0"/>
              <a:t>КОЛЬОРИ ТА ШРИФТИ.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2385C-1D15-4AA5-BE3C-72BA15A4944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31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На слайді зазначаються вже реалізовані </a:t>
            </a:r>
            <a:r>
              <a:rPr lang="uk-UA" dirty="0" err="1" smtClean="0"/>
              <a:t>проєкти</a:t>
            </a:r>
            <a:r>
              <a:rPr lang="uk-UA" dirty="0" smtClean="0"/>
              <a:t>, протягом останніх 5 років,</a:t>
            </a:r>
            <a:r>
              <a:rPr lang="uk-UA" baseline="0" dirty="0" smtClean="0"/>
              <a:t> особливу увагу привертаємо на </a:t>
            </a:r>
            <a:r>
              <a:rPr lang="uk-UA" baseline="0" dirty="0" err="1" smtClean="0"/>
              <a:t>проєкти</a:t>
            </a:r>
            <a:r>
              <a:rPr lang="uk-UA" baseline="0" dirty="0" smtClean="0"/>
              <a:t> міжнародного співробітництва, або ДФРР, тощо, якщо їх більше ніж 4, обираємо найбільш масштабні а також із різних сфер/галузей.</a:t>
            </a:r>
          </a:p>
          <a:p>
            <a:r>
              <a:rPr lang="uk-UA" baseline="0" dirty="0" smtClean="0"/>
              <a:t>Нижче заповнюємо міста, села, селища, </a:t>
            </a:r>
            <a:r>
              <a:rPr lang="uk-UA" baseline="0" dirty="0" err="1" smtClean="0"/>
              <a:t>гміни</a:t>
            </a:r>
            <a:r>
              <a:rPr lang="uk-UA" baseline="0" dirty="0" smtClean="0"/>
              <a:t> тощо побратими, партнери, за наявності, за можливості поставте прапори тих держав, замість тих, що наведені як приклад. У разі відсутності таких або напишіть, що відсутні, або видаліть позначки та прямокутник. І у вас з</a:t>
            </a:r>
            <a:r>
              <a:rPr lang="en-US" baseline="0" dirty="0" smtClean="0"/>
              <a:t>’</a:t>
            </a:r>
            <a:r>
              <a:rPr lang="uk-UA" baseline="0" dirty="0" smtClean="0"/>
              <a:t>явиться додаткове місце для проєктів.</a:t>
            </a:r>
          </a:p>
          <a:p>
            <a:r>
              <a:rPr lang="uk-UA" baseline="0" dirty="0" smtClean="0"/>
              <a:t>Праворуч заповнюємо структуру доходів та видатків громади </a:t>
            </a:r>
            <a:r>
              <a:rPr lang="uk-UA" baseline="0" dirty="0" smtClean="0">
                <a:solidFill>
                  <a:srgbClr val="FF0000"/>
                </a:solidFill>
              </a:rPr>
              <a:t>за минулий (2022 рік) – натискаємо на шаблон діаграми правою кнопкою миші та обираємо «</a:t>
            </a:r>
            <a:r>
              <a:rPr lang="uk-UA" baseline="0" dirty="0" err="1" smtClean="0">
                <a:solidFill>
                  <a:srgbClr val="FF0000"/>
                </a:solidFill>
              </a:rPr>
              <a:t>Изменить</a:t>
            </a:r>
            <a:r>
              <a:rPr lang="uk-UA" baseline="0" dirty="0" smtClean="0">
                <a:solidFill>
                  <a:srgbClr val="FF0000"/>
                </a:solidFill>
              </a:rPr>
              <a:t> </a:t>
            </a:r>
            <a:r>
              <a:rPr lang="ru-RU" baseline="0" dirty="0" smtClean="0">
                <a:solidFill>
                  <a:srgbClr val="FF0000"/>
                </a:solidFill>
              </a:rPr>
              <a:t>данные…»</a:t>
            </a:r>
            <a:r>
              <a:rPr lang="uk-UA" baseline="0" dirty="0" smtClean="0">
                <a:solidFill>
                  <a:srgbClr val="FF0000"/>
                </a:solidFill>
              </a:rPr>
              <a:t> та заповнюємо таблицю </a:t>
            </a:r>
            <a:r>
              <a:rPr lang="en-US" baseline="0" dirty="0" smtClean="0">
                <a:solidFill>
                  <a:srgbClr val="FF0000"/>
                </a:solidFill>
              </a:rPr>
              <a:t>Excel </a:t>
            </a:r>
            <a:r>
              <a:rPr lang="uk-UA" baseline="0" dirty="0" smtClean="0">
                <a:solidFill>
                  <a:srgbClr val="FF0000"/>
                </a:solidFill>
              </a:rPr>
              <a:t>що з'явиться. </a:t>
            </a:r>
          </a:p>
          <a:p>
            <a:pPr defTabSz="921075">
              <a:defRPr/>
            </a:pPr>
            <a:r>
              <a:rPr lang="uk-UA" baseline="0" dirty="0" smtClean="0"/>
              <a:t>ПРОСИМО </a:t>
            </a:r>
            <a:r>
              <a:rPr lang="uk-UA" u="sng" baseline="0" dirty="0" smtClean="0"/>
              <a:t>СУТТЄВО НЕ ЗМІНЮВАТИ </a:t>
            </a:r>
            <a:r>
              <a:rPr lang="uk-UA" baseline="0" dirty="0" smtClean="0"/>
              <a:t>РОЗТАШУВАННЯ УСИХ ПОЗНАЧОК, </a:t>
            </a:r>
            <a:r>
              <a:rPr lang="uk-UA" b="1" i="0" u="sng" baseline="0" dirty="0" smtClean="0"/>
              <a:t>ЗОВСІМ НЕ ЗМІНЮВАТИ </a:t>
            </a:r>
            <a:r>
              <a:rPr lang="uk-UA" baseline="0" dirty="0" smtClean="0"/>
              <a:t>КОЛЬОРИ ТА ШРИФТИ.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2385C-1D15-4AA5-BE3C-72BA15A4944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240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На слайді</a:t>
            </a:r>
            <a:r>
              <a:rPr lang="uk-UA" baseline="0" dirty="0" smtClean="0"/>
              <a:t> зазначаються вільні земельні ділянки, </a:t>
            </a:r>
            <a:r>
              <a:rPr lang="uk-UA" baseline="0" dirty="0" err="1" smtClean="0"/>
              <a:t>проєктні</a:t>
            </a:r>
            <a:r>
              <a:rPr lang="uk-UA" baseline="0" dirty="0" smtClean="0"/>
              <a:t> рішення для інвесторів (за наявності)</a:t>
            </a:r>
          </a:p>
          <a:p>
            <a:r>
              <a:rPr lang="uk-UA" baseline="0" dirty="0" smtClean="0"/>
              <a:t>У шестикутниках розміщуються фото, або знімок ділянки, або візуалізація </a:t>
            </a:r>
            <a:r>
              <a:rPr lang="uk-UA" baseline="0" dirty="0" err="1" smtClean="0"/>
              <a:t>проєкту</a:t>
            </a:r>
            <a:r>
              <a:rPr lang="uk-UA" baseline="0" dirty="0" smtClean="0"/>
              <a:t> (натискаємо на шестикутник – переходимо на вкладку «</a:t>
            </a:r>
            <a:r>
              <a:rPr lang="uk-UA" baseline="0" dirty="0" err="1" smtClean="0"/>
              <a:t>Средства</a:t>
            </a:r>
            <a:r>
              <a:rPr lang="uk-UA" baseline="0" dirty="0" smtClean="0"/>
              <a:t> </a:t>
            </a:r>
            <a:r>
              <a:rPr lang="uk-UA" baseline="0" dirty="0" err="1" smtClean="0"/>
              <a:t>рисования</a:t>
            </a:r>
            <a:r>
              <a:rPr lang="uk-UA" baseline="0" dirty="0" smtClean="0"/>
              <a:t>» «Формат» натискаємо «Заливка </a:t>
            </a:r>
            <a:r>
              <a:rPr lang="uk-UA" baseline="0" dirty="0" err="1" smtClean="0"/>
              <a:t>фигур</a:t>
            </a:r>
            <a:r>
              <a:rPr lang="ru-RU" baseline="0" dirty="0" smtClean="0"/>
              <a:t>ы» - Рисунок – </a:t>
            </a:r>
            <a:r>
              <a:rPr lang="uk-UA" baseline="0" dirty="0" smtClean="0"/>
              <a:t>і обираємо файл з фото.</a:t>
            </a:r>
          </a:p>
          <a:p>
            <a:r>
              <a:rPr lang="uk-UA" baseline="0" dirty="0" smtClean="0"/>
              <a:t>Поруч розміщуємо короткий опис.</a:t>
            </a:r>
          </a:p>
          <a:p>
            <a:pPr defTabSz="921075">
              <a:defRPr/>
            </a:pPr>
            <a:r>
              <a:rPr lang="uk-UA" baseline="0" dirty="0" smtClean="0"/>
              <a:t>ПРОСИМО </a:t>
            </a:r>
            <a:r>
              <a:rPr lang="uk-UA" u="sng" baseline="0" dirty="0" smtClean="0"/>
              <a:t>СУТТЄВО НЕ ЗМІНЮВАТИ </a:t>
            </a:r>
            <a:r>
              <a:rPr lang="uk-UA" baseline="0" dirty="0" smtClean="0"/>
              <a:t>РОЗТАШУВАННЯ УСИХ ПОЗНАЧОК, </a:t>
            </a:r>
            <a:r>
              <a:rPr lang="uk-UA" b="1" i="0" u="sng" baseline="0" dirty="0" smtClean="0"/>
              <a:t>ЗОВСІМ НЕ ЗМІНЮВАТИ </a:t>
            </a:r>
            <a:r>
              <a:rPr lang="uk-UA" baseline="0" dirty="0" smtClean="0"/>
              <a:t>КОЛЬОРИ ТА ШРИФТИ.</a:t>
            </a:r>
          </a:p>
          <a:p>
            <a:pPr defTabSz="921075">
              <a:defRPr/>
            </a:pPr>
            <a:r>
              <a:rPr lang="uk-UA" i="1" baseline="0" dirty="0" smtClean="0"/>
              <a:t>За необхідності розміщення більше, ніж 4 пропозиції дублюємо слайд (правою кнопкою миші ліворуч, де розміщені ескізи слайдів, натискаємо на слайд та обираємо «</a:t>
            </a:r>
            <a:r>
              <a:rPr lang="uk-UA" i="1" baseline="0" dirty="0" err="1" smtClean="0"/>
              <a:t>Дублировать</a:t>
            </a:r>
            <a:r>
              <a:rPr lang="uk-UA" i="1" baseline="0" dirty="0" smtClean="0"/>
              <a:t> слайд» та заповнюємо його аналогічно.</a:t>
            </a:r>
            <a:endParaRPr lang="ru-RU" i="1" dirty="0" smtClean="0"/>
          </a:p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2385C-1D15-4AA5-BE3C-72BA15A4944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314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На слайді</a:t>
            </a:r>
            <a:r>
              <a:rPr lang="uk-UA" baseline="0" dirty="0" smtClean="0"/>
              <a:t> зазначаються вільні земельні ділянки, </a:t>
            </a:r>
            <a:r>
              <a:rPr lang="uk-UA" baseline="0" dirty="0" err="1" smtClean="0"/>
              <a:t>проєктні</a:t>
            </a:r>
            <a:r>
              <a:rPr lang="uk-UA" baseline="0" dirty="0" smtClean="0"/>
              <a:t> рішення для інвесторів (за наявності)</a:t>
            </a:r>
          </a:p>
          <a:p>
            <a:r>
              <a:rPr lang="uk-UA" baseline="0" dirty="0" smtClean="0"/>
              <a:t>У шестикутниках розміщуються фото, або знімок ділянки, або візуалізація </a:t>
            </a:r>
            <a:r>
              <a:rPr lang="uk-UA" baseline="0" dirty="0" err="1" smtClean="0"/>
              <a:t>проєкту</a:t>
            </a:r>
            <a:r>
              <a:rPr lang="uk-UA" baseline="0" dirty="0" smtClean="0"/>
              <a:t> (натискаємо на шестикутник – переходимо на вкладку "</a:t>
            </a:r>
            <a:r>
              <a:rPr lang="uk-UA" baseline="0" dirty="0" err="1" smtClean="0"/>
              <a:t>рисования</a:t>
            </a:r>
            <a:r>
              <a:rPr lang="uk-UA" baseline="0" dirty="0" smtClean="0"/>
              <a:t>» «Формат» натискаємо «Заливка </a:t>
            </a:r>
            <a:r>
              <a:rPr lang="uk-UA" baseline="0" dirty="0" err="1" smtClean="0"/>
              <a:t>фигур</a:t>
            </a:r>
            <a:r>
              <a:rPr lang="ru-RU" baseline="0" dirty="0" smtClean="0"/>
              <a:t>ы» - Рисунок – </a:t>
            </a:r>
            <a:r>
              <a:rPr lang="uk-UA" baseline="0" dirty="0" smtClean="0"/>
              <a:t>і обираємо файл з фото.</a:t>
            </a:r>
          </a:p>
          <a:p>
            <a:r>
              <a:rPr lang="uk-UA" baseline="0" dirty="0" smtClean="0"/>
              <a:t>Поруч розміщуємо короткий опис.</a:t>
            </a:r>
          </a:p>
          <a:p>
            <a:pPr defTabSz="921075">
              <a:defRPr/>
            </a:pPr>
            <a:r>
              <a:rPr lang="uk-UA" baseline="0" dirty="0" smtClean="0"/>
              <a:t>ПРОСИМО </a:t>
            </a:r>
            <a:r>
              <a:rPr lang="uk-UA" u="sng" baseline="0" dirty="0" smtClean="0"/>
              <a:t>СУТТЄВО НЕ ЗМІНЮВАТИ </a:t>
            </a:r>
            <a:r>
              <a:rPr lang="uk-UA" baseline="0" dirty="0" smtClean="0"/>
              <a:t>РОЗТАШУВАННЯ УСИХ ПОЗНАЧОК, </a:t>
            </a:r>
            <a:r>
              <a:rPr lang="uk-UA" b="1" i="0" u="sng" baseline="0" dirty="0" smtClean="0"/>
              <a:t>ЗОВСІМ НЕ ЗМІНЮВАТИ </a:t>
            </a:r>
            <a:r>
              <a:rPr lang="uk-UA" baseline="0" dirty="0" smtClean="0"/>
              <a:t>КОЛЬОРИ ТА ШРИФТИ.</a:t>
            </a:r>
          </a:p>
          <a:p>
            <a:pPr defTabSz="921075">
              <a:defRPr/>
            </a:pPr>
            <a:r>
              <a:rPr lang="uk-UA" i="1" baseline="0" dirty="0" smtClean="0"/>
              <a:t>За необхідності розміщення більше, ніж 4 пропозиції дублюємо слайд (правою кнопкою миші ліворуч, де розміщені ескізи слайдів, натискаємо на слайд та обираємо «</a:t>
            </a:r>
            <a:r>
              <a:rPr lang="uk-UA" i="1" baseline="0" dirty="0" err="1" smtClean="0"/>
              <a:t>Дублировать</a:t>
            </a:r>
            <a:r>
              <a:rPr lang="uk-UA" i="1" baseline="0" dirty="0" smtClean="0"/>
              <a:t> слайд» та заповнюємо його аналогічно.</a:t>
            </a:r>
            <a:endParaRPr lang="ru-RU" i="1" dirty="0" smtClean="0"/>
          </a:p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2385C-1D15-4AA5-BE3C-72BA15A4944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82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Слайд з контактними</a:t>
            </a:r>
            <a:r>
              <a:rPr lang="uk-UA" baseline="0" dirty="0" smtClean="0"/>
              <a:t> даними громади. 1. Фото голови громади (виділяємо подвійним натисканням на шестикутник, у розділі «</a:t>
            </a:r>
            <a:r>
              <a:rPr lang="uk-UA" baseline="0" dirty="0" err="1" smtClean="0"/>
              <a:t>Средства</a:t>
            </a:r>
            <a:r>
              <a:rPr lang="uk-UA" baseline="0" dirty="0" smtClean="0"/>
              <a:t> </a:t>
            </a:r>
            <a:r>
              <a:rPr lang="uk-UA" baseline="0" dirty="0" err="1" smtClean="0"/>
              <a:t>рисования</a:t>
            </a:r>
            <a:r>
              <a:rPr lang="uk-UA" baseline="0" dirty="0" smtClean="0"/>
              <a:t>» «Формат» натискаємо «Заливка </a:t>
            </a:r>
            <a:r>
              <a:rPr lang="uk-UA" baseline="0" dirty="0" err="1" smtClean="0"/>
              <a:t>фигур</a:t>
            </a:r>
            <a:r>
              <a:rPr lang="ru-RU" baseline="0" dirty="0" smtClean="0"/>
              <a:t>ы» - Рисунок – </a:t>
            </a:r>
            <a:r>
              <a:rPr lang="uk-UA" baseline="0" dirty="0" smtClean="0"/>
              <a:t>і обираємо файл з фото).</a:t>
            </a:r>
          </a:p>
          <a:p>
            <a:r>
              <a:rPr lang="uk-UA" baseline="0" dirty="0" smtClean="0"/>
              <a:t>2. Замість приклада герба Коломацької громади вставляємо свій (правою кнопкою миші натискаємо на герб – обираємо «</a:t>
            </a:r>
            <a:r>
              <a:rPr lang="uk-UA" baseline="0" dirty="0" err="1" smtClean="0"/>
              <a:t>Изменить</a:t>
            </a:r>
            <a:r>
              <a:rPr lang="uk-UA" baseline="0" dirty="0" smtClean="0"/>
              <a:t> рисунок» та обираємо на </a:t>
            </a:r>
            <a:r>
              <a:rPr lang="uk-UA" baseline="0" dirty="0" err="1" smtClean="0"/>
              <a:t>компютері</a:t>
            </a:r>
            <a:r>
              <a:rPr lang="uk-UA" baseline="0" dirty="0" smtClean="0"/>
              <a:t> файл з власним гербом</a:t>
            </a:r>
          </a:p>
          <a:p>
            <a:r>
              <a:rPr lang="uk-UA" dirty="0" smtClean="0"/>
              <a:t>3. Замість фото в</a:t>
            </a:r>
            <a:r>
              <a:rPr lang="uk-UA" baseline="0" dirty="0" smtClean="0"/>
              <a:t> </a:t>
            </a:r>
            <a:r>
              <a:rPr lang="uk-UA" baseline="0" dirty="0" err="1" smtClean="0"/>
              <a:t>соти</a:t>
            </a:r>
            <a:r>
              <a:rPr lang="uk-UA" baseline="0" dirty="0" smtClean="0"/>
              <a:t> розміщуємо фото власної громади за тим самим принципом як і змінювали фото голови п. 1</a:t>
            </a:r>
          </a:p>
          <a:p>
            <a:r>
              <a:rPr lang="uk-UA" baseline="0" dirty="0" smtClean="0"/>
              <a:t>4. Змінюємо текст – це адреса діючого сайту громади, можна також унизу додати посилання на соц. мережі за наявності, змінюємо </a:t>
            </a:r>
            <a:r>
              <a:rPr lang="en-US" baseline="0" dirty="0" smtClean="0"/>
              <a:t>QR-</a:t>
            </a:r>
            <a:r>
              <a:rPr lang="ru-RU" baseline="0" dirty="0" smtClean="0"/>
              <a:t>код на </a:t>
            </a:r>
            <a:r>
              <a:rPr lang="ru-RU" baseline="0" dirty="0" err="1" smtClean="0"/>
              <a:t>власний</a:t>
            </a:r>
            <a:r>
              <a:rPr lang="ru-RU" baseline="0" dirty="0" smtClean="0"/>
              <a:t>, за </a:t>
            </a:r>
            <a:r>
              <a:rPr lang="ru-RU" baseline="0" dirty="0" err="1" smtClean="0"/>
              <a:t>допомогою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якого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можна</a:t>
            </a:r>
            <a:r>
              <a:rPr lang="ru-RU" baseline="0" dirty="0" smtClean="0"/>
              <a:t> пере</a:t>
            </a:r>
            <a:r>
              <a:rPr lang="uk-UA" baseline="0" dirty="0" smtClean="0"/>
              <a:t>ходити на сайт громади, змінюємо адресу, телефони та пошту</a:t>
            </a:r>
          </a:p>
          <a:p>
            <a:r>
              <a:rPr lang="uk-UA" baseline="0" dirty="0" smtClean="0"/>
              <a:t>ПРОСИМО НЕ ЗМІНЮВАТИ РОЗТАШУВАННЯ УСИХ ПОЗНАЧОК ТА КОЛЬОРИ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2385C-1D15-4AA5-BE3C-72BA15A4944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917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Довільний слайд. У разі необхідності та наявності інформації по громаді можна заповнювати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2385C-1D15-4AA5-BE3C-72BA15A4944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870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E8F-F45D-408A-ADFC-6C946A3F13F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3575-88E0-4729-A183-5F4525811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80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E8F-F45D-408A-ADFC-6C946A3F13F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3575-88E0-4729-A183-5F4525811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273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E8F-F45D-408A-ADFC-6C946A3F13F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3575-88E0-4729-A183-5F4525811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112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ctrTitle"/>
          </p:nvPr>
        </p:nvSpPr>
        <p:spPr>
          <a:xfrm>
            <a:off x="7242667" y="947567"/>
            <a:ext cx="3850800" cy="27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ubTitle" idx="1"/>
          </p:nvPr>
        </p:nvSpPr>
        <p:spPr>
          <a:xfrm>
            <a:off x="7151400" y="3632833"/>
            <a:ext cx="3942000" cy="2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4179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E8F-F45D-408A-ADFC-6C946A3F13F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3575-88E0-4729-A183-5F4525811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333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E8F-F45D-408A-ADFC-6C946A3F13F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3575-88E0-4729-A183-5F4525811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838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E8F-F45D-408A-ADFC-6C946A3F13F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3575-88E0-4729-A183-5F4525811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22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E8F-F45D-408A-ADFC-6C946A3F13F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3575-88E0-4729-A183-5F4525811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24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E8F-F45D-408A-ADFC-6C946A3F13F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3575-88E0-4729-A183-5F4525811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06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E8F-F45D-408A-ADFC-6C946A3F13F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3575-88E0-4729-A183-5F4525811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410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E8F-F45D-408A-ADFC-6C946A3F13F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3575-88E0-4729-A183-5F4525811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699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E8F-F45D-408A-ADFC-6C946A3F13F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3575-88E0-4729-A183-5F4525811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56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C1E8F-F45D-408A-ADFC-6C946A3F13F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43575-88E0-4729-A183-5F4525811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02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png"/><Relationship Id="rId3" Type="http://schemas.openxmlformats.org/officeDocument/2006/relationships/image" Target="../media/image1.jfi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chart" Target="../charts/chart1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chart" Target="../charts/chart2.xm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jp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7.jpeg"/><Relationship Id="rId3" Type="http://schemas.openxmlformats.org/officeDocument/2006/relationships/image" Target="../media/image7.png"/><Relationship Id="rId7" Type="http://schemas.openxmlformats.org/officeDocument/2006/relationships/image" Target="../media/image43.png"/><Relationship Id="rId12" Type="http://schemas.openxmlformats.org/officeDocument/2006/relationships/image" Target="../media/image46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gif"/><Relationship Id="rId11" Type="http://schemas.microsoft.com/office/2007/relationships/hdphoto" Target="../media/hdphoto2.wdp"/><Relationship Id="rId5" Type="http://schemas.openxmlformats.org/officeDocument/2006/relationships/image" Target="../media/image42.png"/><Relationship Id="rId15" Type="http://schemas.openxmlformats.org/officeDocument/2006/relationships/image" Target="../media/image49.jpg"/><Relationship Id="rId10" Type="http://schemas.openxmlformats.org/officeDocument/2006/relationships/image" Target="../media/image45.png"/><Relationship Id="rId4" Type="http://schemas.openxmlformats.org/officeDocument/2006/relationships/image" Target="../media/image41.jpg"/><Relationship Id="rId9" Type="http://schemas.microsoft.com/office/2007/relationships/hdphoto" Target="../media/hdphoto1.wdp"/><Relationship Id="rId14" Type="http://schemas.openxmlformats.org/officeDocument/2006/relationships/image" Target="../media/image4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336" y="-173012"/>
            <a:ext cx="2275133" cy="2128034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0" y="183539"/>
            <a:ext cx="8726737" cy="614150"/>
          </a:xfrm>
          <a:prstGeom prst="rect">
            <a:avLst/>
          </a:prstGeom>
          <a:solidFill>
            <a:srgbClr val="1359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2845384"/>
            <a:ext cx="6258910" cy="938343"/>
          </a:xfrm>
          <a:prstGeom prst="rect">
            <a:avLst/>
          </a:prstGeom>
          <a:solidFill>
            <a:srgbClr val="018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258910" y="1786140"/>
            <a:ext cx="5026413" cy="4192687"/>
          </a:xfrm>
          <a:prstGeom prst="rect">
            <a:avLst/>
          </a:prstGeom>
          <a:noFill/>
          <a:ln w="57150">
            <a:solidFill>
              <a:srgbClr val="018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87543" y="2023640"/>
            <a:ext cx="1618240" cy="166113"/>
          </a:xfrm>
          <a:prstGeom prst="rect">
            <a:avLst/>
          </a:prstGeom>
          <a:solidFill>
            <a:srgbClr val="DFC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40305" y="1719020"/>
            <a:ext cx="191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793,96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км2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412" y="2183001"/>
            <a:ext cx="1996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latin typeface="Bookman Old Style" pitchFamily="18" charset="0"/>
              </a:rPr>
              <a:t>Площа громади</a:t>
            </a:r>
            <a:endParaRPr lang="ru-RU" sz="1400" b="1" dirty="0">
              <a:latin typeface="Bookman Old Style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43091" y="1706842"/>
            <a:ext cx="722671" cy="707923"/>
          </a:xfrm>
          <a:prstGeom prst="ellipse">
            <a:avLst/>
          </a:prstGeom>
          <a:solidFill>
            <a:srgbClr val="DFC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340193" y="5480051"/>
            <a:ext cx="2711651" cy="6141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3948480" y="1699500"/>
            <a:ext cx="2103363" cy="465162"/>
            <a:chOff x="3676742" y="935286"/>
            <a:chExt cx="1519324" cy="465162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708244" y="1235794"/>
              <a:ext cx="1089390" cy="164654"/>
            </a:xfrm>
            <a:prstGeom prst="rect">
              <a:avLst/>
            </a:prstGeom>
            <a:solidFill>
              <a:srgbClr val="DFC2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76742" y="935286"/>
              <a:ext cx="15193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13 </a:t>
              </a:r>
              <a:r>
                <a:rPr lang="uk-U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340 </a:t>
              </a:r>
              <a:r>
                <a:rPr lang="uk-U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осіб</a:t>
              </a:r>
              <a:endPara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924340" y="2177239"/>
            <a:ext cx="1575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latin typeface="Bookman Old Style" pitchFamily="18" charset="0"/>
              </a:rPr>
              <a:t>Населення</a:t>
            </a:r>
            <a:endParaRPr lang="ru-RU" sz="1400" b="1" dirty="0">
              <a:latin typeface="Bookman Old Style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126549" y="1753665"/>
            <a:ext cx="722671" cy="707923"/>
          </a:xfrm>
          <a:prstGeom prst="ellipse">
            <a:avLst/>
          </a:prstGeom>
          <a:solidFill>
            <a:srgbClr val="DFC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64189" y="255427"/>
            <a:ext cx="8309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Зачепилівська</a:t>
            </a:r>
            <a:r>
              <a:rPr lang="uk-UA" sz="2400" b="1" dirty="0" smtClean="0">
                <a:solidFill>
                  <a:schemeClr val="bg1"/>
                </a:solidFill>
                <a:latin typeface="Bookman Old Style" pitchFamily="18" charset="0"/>
              </a:rPr>
              <a:t> територіальна громада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3919" y="937124"/>
            <a:ext cx="7962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Bookman Old Style" pitchFamily="18" charset="0"/>
              </a:rPr>
              <a:t>Громада утворена </a:t>
            </a:r>
            <a:r>
              <a:rPr lang="uk-UA" b="1" dirty="0" smtClean="0">
                <a:latin typeface="Bookman Old Style" pitchFamily="18" charset="0"/>
              </a:rPr>
              <a:t>13 травня 2017 року</a:t>
            </a:r>
            <a:r>
              <a:rPr lang="uk-UA" dirty="0" smtClean="0">
                <a:latin typeface="Bookman Old Style" pitchFamily="18" charset="0"/>
              </a:rPr>
              <a:t>. </a:t>
            </a:r>
          </a:p>
          <a:p>
            <a:r>
              <a:rPr lang="uk-UA" dirty="0" smtClean="0">
                <a:latin typeface="Bookman Old Style" pitchFamily="18" charset="0"/>
              </a:rPr>
              <a:t>До складу громади </a:t>
            </a:r>
            <a:r>
              <a:rPr lang="uk-UA" smtClean="0">
                <a:latin typeface="Bookman Old Style" pitchFamily="18" charset="0"/>
              </a:rPr>
              <a:t>входять </a:t>
            </a:r>
            <a:r>
              <a:rPr lang="uk-UA" b="1" dirty="0" smtClean="0">
                <a:latin typeface="Bookman Old Style" pitchFamily="18" charset="0"/>
              </a:rPr>
              <a:t>9</a:t>
            </a:r>
            <a:r>
              <a:rPr lang="uk-UA" b="1" smtClean="0">
                <a:latin typeface="Bookman Old Style" pitchFamily="18" charset="0"/>
              </a:rPr>
              <a:t> </a:t>
            </a:r>
            <a:r>
              <a:rPr lang="uk-UA" b="1" dirty="0" err="1" smtClean="0">
                <a:latin typeface="Bookman Old Style" pitchFamily="18" charset="0"/>
              </a:rPr>
              <a:t>старостинських</a:t>
            </a:r>
            <a:r>
              <a:rPr lang="uk-UA" b="1" dirty="0" smtClean="0">
                <a:latin typeface="Bookman Old Style" pitchFamily="18" charset="0"/>
              </a:rPr>
              <a:t> округи</a:t>
            </a:r>
            <a:r>
              <a:rPr lang="uk-UA" dirty="0" smtClean="0">
                <a:latin typeface="Bookman Old Style" pitchFamily="18" charset="0"/>
              </a:rPr>
              <a:t>.</a:t>
            </a:r>
            <a:endParaRPr lang="uk-UA" dirty="0">
              <a:latin typeface="Bookman Old Style" pitchFamily="18" charset="0"/>
            </a:endParaRPr>
          </a:p>
        </p:txBody>
      </p:sp>
      <p:pic>
        <p:nvPicPr>
          <p:cNvPr id="1026" name="Picture 2" descr="C:\Users\Ruslan\Downloads\icons8-territory-5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3" y="1680912"/>
            <a:ext cx="708249" cy="70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uslan\Downloads\icons8-групповой-звонок-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243" y="1883418"/>
            <a:ext cx="486722" cy="48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2284" y="1826857"/>
            <a:ext cx="4766659" cy="4081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143091" y="5471505"/>
            <a:ext cx="2998060" cy="646331"/>
            <a:chOff x="336250" y="5471505"/>
            <a:chExt cx="2998060" cy="646331"/>
          </a:xfrm>
          <a:solidFill>
            <a:srgbClr val="80CDC1"/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336250" y="5471505"/>
              <a:ext cx="2998060" cy="61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14460" y="5471505"/>
              <a:ext cx="2456785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uk-UA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МІСТОБУДІВНА ДОКУМЕНТАЦІЯ</a:t>
              </a:r>
            </a:p>
          </p:txBody>
        </p:sp>
        <p:pic>
          <p:nvPicPr>
            <p:cNvPr id="3" name="Picture 2" descr="C:\Users\Ruslan\Downloads\icons8-строительство-64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81" y="5557863"/>
              <a:ext cx="441434" cy="441434"/>
            </a:xfrm>
            <a:prstGeom prst="rect">
              <a:avLst/>
            </a:prstGeom>
            <a:grpFill/>
            <a:extLst/>
          </p:spPr>
        </p:pic>
      </p:grpSp>
      <p:sp>
        <p:nvSpPr>
          <p:cNvPr id="7" name="TextBox 6"/>
          <p:cNvSpPr txBox="1"/>
          <p:nvPr/>
        </p:nvSpPr>
        <p:spPr>
          <a:xfrm>
            <a:off x="168160" y="6100533"/>
            <a:ext cx="293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Bookman Old Style" pitchFamily="18" charset="0"/>
              </a:rPr>
              <a:t> ВІДСУТНЯ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40193" y="5487271"/>
            <a:ext cx="2711653" cy="584775"/>
          </a:xfrm>
          <a:prstGeom prst="rect">
            <a:avLst/>
          </a:prstGeom>
          <a:solidFill>
            <a:srgbClr val="DFC2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СТРАТЕГІЯ РОЗВИТКУ ГРОМАДИ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45085" y="6123637"/>
            <a:ext cx="287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Bookman Old Style" pitchFamily="18" charset="0"/>
              </a:rPr>
              <a:t>НАЯВНА (№833 від 31.01.2019 року)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07877" y="4040036"/>
            <a:ext cx="1991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latin typeface="Bookman Old Style" pitchFamily="18" charset="0"/>
              </a:rPr>
              <a:t>СПОЛУЧЕННЯ:</a:t>
            </a:r>
            <a:endParaRPr lang="ru-RU" sz="1600" b="1" dirty="0">
              <a:latin typeface="Bookman Old Style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00725" y="4358003"/>
            <a:ext cx="283593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latin typeface="Bookman Old Style" pitchFamily="18" charset="0"/>
              </a:rPr>
              <a:t>Харків–</a:t>
            </a:r>
            <a:r>
              <a:rPr lang="uk-UA" sz="1400" b="1" dirty="0" err="1" smtClean="0">
                <a:latin typeface="Bookman Old Style" pitchFamily="18" charset="0"/>
              </a:rPr>
              <a:t>Зачепилівка</a:t>
            </a:r>
            <a:r>
              <a:rPr lang="uk-UA" sz="1400" b="1" dirty="0" smtClean="0">
                <a:latin typeface="Bookman Old Style" pitchFamily="18" charset="0"/>
              </a:rPr>
              <a:t> </a:t>
            </a:r>
            <a:r>
              <a:rPr lang="uk-UA" b="1" dirty="0" smtClean="0">
                <a:latin typeface="Bookman Old Style" pitchFamily="18" charset="0"/>
              </a:rPr>
              <a:t>130</a:t>
            </a:r>
            <a:r>
              <a:rPr lang="uk-UA" sz="1400" b="1" dirty="0" smtClean="0">
                <a:latin typeface="Bookman Old Style" pitchFamily="18" charset="0"/>
              </a:rPr>
              <a:t> км</a:t>
            </a:r>
          </a:p>
          <a:p>
            <a:endParaRPr lang="uk-UA" sz="800" b="1" dirty="0" smtClean="0">
              <a:latin typeface="Bookman Old Style" pitchFamily="18" charset="0"/>
            </a:endParaRPr>
          </a:p>
          <a:p>
            <a:r>
              <a:rPr lang="uk-UA" sz="1400" b="1" dirty="0" smtClean="0">
                <a:latin typeface="Bookman Old Style" pitchFamily="18" charset="0"/>
              </a:rPr>
              <a:t>Київ–</a:t>
            </a:r>
            <a:r>
              <a:rPr lang="uk-UA" sz="1400" b="1" dirty="0" err="1" smtClean="0">
                <a:latin typeface="Bookman Old Style" pitchFamily="18" charset="0"/>
              </a:rPr>
              <a:t>Зачепилівка</a:t>
            </a:r>
            <a:r>
              <a:rPr lang="uk-UA" sz="1400" b="1" dirty="0" smtClean="0">
                <a:latin typeface="Bookman Old Style" pitchFamily="18" charset="0"/>
              </a:rPr>
              <a:t> </a:t>
            </a:r>
            <a:r>
              <a:rPr lang="uk-UA" b="1" dirty="0" smtClean="0">
                <a:latin typeface="Bookman Old Style" pitchFamily="18" charset="0"/>
              </a:rPr>
              <a:t>430</a:t>
            </a:r>
            <a:r>
              <a:rPr lang="uk-UA" sz="1400" b="1" dirty="0" smtClean="0">
                <a:latin typeface="Bookman Old Style" pitchFamily="18" charset="0"/>
              </a:rPr>
              <a:t> км</a:t>
            </a:r>
            <a:endParaRPr lang="ru-RU" sz="1400" b="1" dirty="0">
              <a:latin typeface="Bookman Old Style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15011" y="3479747"/>
            <a:ext cx="828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solidFill>
                  <a:schemeClr val="bg1"/>
                </a:solidFill>
                <a:latin typeface="Bookman Old Style" pitchFamily="18" charset="0"/>
              </a:rPr>
              <a:t>ВПО</a:t>
            </a:r>
            <a:endParaRPr lang="ru-RU" sz="1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90187" y="3254735"/>
            <a:ext cx="1423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  <a:latin typeface="Bookman Old Style" pitchFamily="18" charset="0"/>
              </a:rPr>
              <a:t>Рівень безробіття</a:t>
            </a:r>
            <a:endParaRPr lang="ru-RU" sz="1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87375" y="3241117"/>
            <a:ext cx="187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  <a:latin typeface="Bookman Old Style" pitchFamily="18" charset="0"/>
              </a:rPr>
              <a:t>Середня заробітна плата</a:t>
            </a:r>
            <a:endParaRPr lang="ru-RU" sz="1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65" y="88070"/>
            <a:ext cx="715220" cy="802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9D021943-A286-A146-A7C2-1614FBF70F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70711" y="5879370"/>
            <a:ext cx="755626" cy="915566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2037531" y="2939981"/>
            <a:ext cx="722671" cy="707923"/>
            <a:chOff x="1785275" y="2719257"/>
            <a:chExt cx="722671" cy="707923"/>
          </a:xfrm>
          <a:solidFill>
            <a:srgbClr val="80CDC1"/>
          </a:solidFill>
        </p:grpSpPr>
        <p:sp>
          <p:nvSpPr>
            <p:cNvPr id="38" name="Овал 37"/>
            <p:cNvSpPr/>
            <p:nvPr/>
          </p:nvSpPr>
          <p:spPr>
            <a:xfrm>
              <a:off x="1785275" y="2719257"/>
              <a:ext cx="722671" cy="707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4" name="Picture 2" descr="C:\Users\Ruslan\Downloads\icons8-новая-вакансия-50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1730" y="2825324"/>
              <a:ext cx="501830" cy="501830"/>
            </a:xfrm>
            <a:prstGeom prst="rect">
              <a:avLst/>
            </a:prstGeom>
            <a:grpFill/>
            <a:extLst/>
          </p:spPr>
        </p:pic>
      </p:grpSp>
      <p:grpSp>
        <p:nvGrpSpPr>
          <p:cNvPr id="5" name="Группа 4"/>
          <p:cNvGrpSpPr/>
          <p:nvPr/>
        </p:nvGrpSpPr>
        <p:grpSpPr>
          <a:xfrm>
            <a:off x="4021156" y="2935925"/>
            <a:ext cx="722671" cy="707923"/>
            <a:chOff x="3989624" y="2715201"/>
            <a:chExt cx="722671" cy="707923"/>
          </a:xfrm>
        </p:grpSpPr>
        <p:sp>
          <p:nvSpPr>
            <p:cNvPr id="39" name="Овал 38"/>
            <p:cNvSpPr/>
            <p:nvPr/>
          </p:nvSpPr>
          <p:spPr>
            <a:xfrm>
              <a:off x="3989624" y="2715201"/>
              <a:ext cx="722671" cy="707923"/>
            </a:xfrm>
            <a:prstGeom prst="ellipse">
              <a:avLst/>
            </a:prstGeom>
            <a:solidFill>
              <a:srgbClr val="80CD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Picture 2" descr="C:\Users\Ruslan\Downloads\icons8-сумка-денег-99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998" y="2811116"/>
              <a:ext cx="500271" cy="500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TextBox 46"/>
          <p:cNvSpPr txBox="1"/>
          <p:nvPr/>
        </p:nvSpPr>
        <p:spPr>
          <a:xfrm>
            <a:off x="4587981" y="2847310"/>
            <a:ext cx="1856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8 017 </a:t>
            </a:r>
            <a:r>
              <a:rPr lang="uk-UA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грн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73157" y="2850083"/>
            <a:ext cx="1302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1,73 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%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18978" y="2843527"/>
            <a:ext cx="1155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3 748 </a:t>
            </a:r>
            <a:endParaRPr lang="uk-UA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uk-UA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осіб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78272" y="2929061"/>
            <a:ext cx="722671" cy="707923"/>
            <a:chOff x="78272" y="2802933"/>
            <a:chExt cx="722671" cy="707923"/>
          </a:xfrm>
        </p:grpSpPr>
        <p:sp>
          <p:nvSpPr>
            <p:cNvPr id="37" name="Овал 36"/>
            <p:cNvSpPr/>
            <p:nvPr/>
          </p:nvSpPr>
          <p:spPr>
            <a:xfrm>
              <a:off x="78272" y="2802933"/>
              <a:ext cx="722671" cy="707923"/>
            </a:xfrm>
            <a:prstGeom prst="ellipse">
              <a:avLst/>
            </a:prstGeom>
            <a:solidFill>
              <a:srgbClr val="80CD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6" name="Picture 4" descr="C:\Users\Ruslan\Downloads\icons8-толпа-50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685" y="2919953"/>
              <a:ext cx="480371" cy="480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" name="TextBox 50"/>
          <p:cNvSpPr txBox="1"/>
          <p:nvPr/>
        </p:nvSpPr>
        <p:spPr>
          <a:xfrm>
            <a:off x="4245300" y="3997104"/>
            <a:ext cx="1757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latin typeface="Bookman Old Style" pitchFamily="18" charset="0"/>
              </a:rPr>
              <a:t>ВІДСТАНЬ</a:t>
            </a:r>
          </a:p>
          <a:p>
            <a:pPr algn="ctr"/>
            <a:r>
              <a:rPr lang="uk-UA" sz="1600" b="1" dirty="0" smtClean="0">
                <a:latin typeface="Bookman Old Style" pitchFamily="18" charset="0"/>
              </a:rPr>
              <a:t>до зони бойових дій</a:t>
            </a:r>
            <a:endParaRPr lang="ru-RU" sz="1600" b="1" dirty="0">
              <a:latin typeface="Bookman Old Style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30037" y="4771556"/>
            <a:ext cx="1856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230 км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5" name="Picture 2" descr="C:\Users\Ruslan\Downloads\icons8-страна-50 (1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190" y="4150398"/>
            <a:ext cx="776475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Ruslan\Downloads\icons8-указатели-объектов-64 (1)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0" y="4150398"/>
            <a:ext cx="812698" cy="78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46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15878154"/>
              </p:ext>
            </p:extLst>
          </p:nvPr>
        </p:nvGraphicFramePr>
        <p:xfrm>
          <a:off x="42867" y="4154578"/>
          <a:ext cx="5852230" cy="2703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0" y="136038"/>
            <a:ext cx="6865883" cy="620707"/>
          </a:xfrm>
          <a:prstGeom prst="rect">
            <a:avLst/>
          </a:prstGeom>
          <a:solidFill>
            <a:srgbClr val="1359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136628" y="172302"/>
            <a:ext cx="6729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Bookman Old Style" pitchFamily="18" charset="0"/>
              </a:rPr>
              <a:t>На території громади функціонують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148552" y="5541667"/>
            <a:ext cx="5943556" cy="993228"/>
          </a:xfrm>
          <a:prstGeom prst="rect">
            <a:avLst/>
          </a:prstGeom>
          <a:noFill/>
          <a:ln>
            <a:solidFill>
              <a:srgbClr val="B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7622673" y="6354338"/>
            <a:ext cx="3137288" cy="361111"/>
          </a:xfrm>
          <a:prstGeom prst="rect">
            <a:avLst/>
          </a:prstGeom>
          <a:solidFill>
            <a:srgbClr val="1359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Bookman Old Style" pitchFamily="18" charset="0"/>
              </a:rPr>
              <a:t>Спеціалізація громади</a:t>
            </a:r>
            <a:endParaRPr lang="ru-RU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337738" y="5707117"/>
            <a:ext cx="2522487" cy="4887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6986867" y="5629860"/>
            <a:ext cx="1865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Bookman Old Style" pitchFamily="18" charset="0"/>
              </a:rPr>
              <a:t>Сільське господарство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42" name="Picture 2" descr="C:\Users\Ruslan\Downloads\icons8-трактор-4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08" y="5691438"/>
            <a:ext cx="522961" cy="52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Группа 47"/>
          <p:cNvGrpSpPr/>
          <p:nvPr/>
        </p:nvGrpSpPr>
        <p:grpSpPr>
          <a:xfrm>
            <a:off x="9439907" y="617641"/>
            <a:ext cx="2352701" cy="1615602"/>
            <a:chOff x="8639476" y="2701023"/>
            <a:chExt cx="2352701" cy="1615602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8686800" y="3464254"/>
              <a:ext cx="2246586" cy="852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9333186" y="2979463"/>
              <a:ext cx="1584435" cy="84345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10066257" y="2701023"/>
              <a:ext cx="867104" cy="69368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639476" y="3889510"/>
              <a:ext cx="22938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uk-UA" sz="1600" b="1" dirty="0" smtClean="0">
                  <a:latin typeface="Bookman Old Style" panose="02050604050505020204" pitchFamily="18" charset="0"/>
                </a:rPr>
                <a:t>Юридичні особи</a:t>
              </a:r>
              <a:endParaRPr lang="ru-RU" sz="1600" b="1" dirty="0">
                <a:latin typeface="Bookman Old Style" panose="02050604050505020204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026872" y="2772586"/>
              <a:ext cx="9653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151</a:t>
              </a:r>
              <a:endPara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endParaRPr>
            </a:p>
          </p:txBody>
        </p:sp>
        <p:pic>
          <p:nvPicPr>
            <p:cNvPr id="47" name="Picture 4" descr="C:\Users\Ruslan\Downloads\icons8-компания-клиент-50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1336" y="3060501"/>
              <a:ext cx="634921" cy="634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Группа 49"/>
          <p:cNvGrpSpPr/>
          <p:nvPr/>
        </p:nvGrpSpPr>
        <p:grpSpPr>
          <a:xfrm>
            <a:off x="6609997" y="572229"/>
            <a:ext cx="2352701" cy="1678666"/>
            <a:chOff x="9163139" y="3690748"/>
            <a:chExt cx="2352701" cy="1678666"/>
          </a:xfrm>
        </p:grpSpPr>
        <p:grpSp>
          <p:nvGrpSpPr>
            <p:cNvPr id="59" name="Группа 58"/>
            <p:cNvGrpSpPr/>
            <p:nvPr/>
          </p:nvGrpSpPr>
          <p:grpSpPr>
            <a:xfrm>
              <a:off x="9163139" y="3690748"/>
              <a:ext cx="2352701" cy="1678666"/>
              <a:chOff x="8639476" y="2701023"/>
              <a:chExt cx="2352701" cy="1678666"/>
            </a:xfrm>
          </p:grpSpPr>
          <p:sp>
            <p:nvSpPr>
              <p:cNvPr id="60" name="Прямоугольник 59"/>
              <p:cNvSpPr/>
              <p:nvPr/>
            </p:nvSpPr>
            <p:spPr>
              <a:xfrm>
                <a:off x="8686800" y="3464254"/>
                <a:ext cx="2246586" cy="91543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333186" y="2979463"/>
                <a:ext cx="1584435" cy="84345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10066257" y="2701023"/>
                <a:ext cx="867104" cy="69368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8639476" y="3794914"/>
                <a:ext cx="22938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uk-UA" sz="1600" b="1" dirty="0" smtClean="0">
                    <a:latin typeface="Bookman Old Style" panose="02050604050505020204" pitchFamily="18" charset="0"/>
                  </a:rPr>
                  <a:t>Індивідуальні підприємці</a:t>
                </a:r>
                <a:endParaRPr lang="ru-RU" sz="1600" b="1" dirty="0"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10026872" y="2772586"/>
                <a:ext cx="9653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panose="02050604050505020204" pitchFamily="18" charset="0"/>
                  </a:rPr>
                  <a:t>267</a:t>
                </a:r>
                <a:endParaRPr lang="ru-RU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endParaRPr>
              </a:p>
            </p:txBody>
          </p:sp>
        </p:grpSp>
        <p:pic>
          <p:nvPicPr>
            <p:cNvPr id="1029" name="Picture 5" descr="C:\Users\Ruslan\Downloads\icons8-бизнесмен-50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5614" y="4076822"/>
              <a:ext cx="634921" cy="634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8" name="TextBox 67"/>
          <p:cNvSpPr txBox="1"/>
          <p:nvPr/>
        </p:nvSpPr>
        <p:spPr>
          <a:xfrm>
            <a:off x="0" y="3682805"/>
            <a:ext cx="4425813" cy="369332"/>
          </a:xfrm>
          <a:prstGeom prst="rect">
            <a:avLst/>
          </a:prstGeom>
          <a:solidFill>
            <a:srgbClr val="135956"/>
          </a:solidFill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Bookman Old Style" pitchFamily="18" charset="0"/>
              </a:rPr>
              <a:t>Структура земельного фонду</a:t>
            </a:r>
            <a:endParaRPr lang="ru-RU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6009397" y="962284"/>
            <a:ext cx="0" cy="539205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471972"/>
              </p:ext>
            </p:extLst>
          </p:nvPr>
        </p:nvGraphicFramePr>
        <p:xfrm>
          <a:off x="6218926" y="3026136"/>
          <a:ext cx="5873181" cy="2649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58426"/>
                <a:gridCol w="2538248"/>
                <a:gridCol w="1576507"/>
              </a:tblGrid>
              <a:tr h="363450"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Назва підприємства</a:t>
                      </a:r>
                      <a:endParaRPr lang="ru-RU" sz="11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solidFill>
                      <a:srgbClr val="80CD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Спеціалізація</a:t>
                      </a:r>
                      <a:endParaRPr lang="ru-RU" sz="11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solidFill>
                      <a:srgbClr val="80CD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Розташування</a:t>
                      </a:r>
                      <a:endParaRPr lang="ru-RU" sz="11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solidFill>
                      <a:srgbClr val="80CDC1"/>
                    </a:solidFill>
                  </a:tcPr>
                </a:tc>
              </a:tr>
              <a:tr h="510274"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latin typeface="Bookman Old Style" pitchFamily="18" charset="0"/>
                        </a:rPr>
                        <a:t>ПП Агро Глянь</a:t>
                      </a:r>
                      <a:endParaRPr lang="ru-RU" sz="1100" dirty="0">
                        <a:latin typeface="Bookman Old Style" pitchFamily="18" charset="0"/>
                      </a:endParaRPr>
                    </a:p>
                  </a:txBody>
                  <a:tcPr anchor="ctr">
                    <a:solidFill>
                      <a:srgbClr val="DFC27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100" dirty="0" smtClean="0">
                          <a:latin typeface="Bookman Old Style" pitchFamily="18" charset="0"/>
                        </a:rPr>
                        <a:t>Вирощування великої</a:t>
                      </a:r>
                      <a:r>
                        <a:rPr lang="uk-UA" sz="1100" baseline="0" dirty="0" smtClean="0">
                          <a:latin typeface="Bookman Old Style" pitchFamily="18" charset="0"/>
                        </a:rPr>
                        <a:t> рогатої худоби, виробництво молока, розведення свиней. Вирощування зернових, зернобобових та технічних культур</a:t>
                      </a:r>
                      <a:endParaRPr lang="ru-RU" sz="1100" dirty="0">
                        <a:latin typeface="Bookman Old Style" pitchFamily="18" charset="0"/>
                      </a:endParaRPr>
                    </a:p>
                  </a:txBody>
                  <a:tcPr anchor="ctr">
                    <a:solidFill>
                      <a:srgbClr val="DFC2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latin typeface="Bookman Old Style" pitchFamily="18" charset="0"/>
                        </a:rPr>
                        <a:t>с. </a:t>
                      </a:r>
                      <a:r>
                        <a:rPr lang="uk-UA" sz="1100" dirty="0" err="1" smtClean="0">
                          <a:latin typeface="Bookman Old Style" pitchFamily="18" charset="0"/>
                        </a:rPr>
                        <a:t>Бердянка</a:t>
                      </a:r>
                      <a:endParaRPr lang="ru-RU" sz="1100" dirty="0">
                        <a:latin typeface="Bookman Old Style" pitchFamily="18" charset="0"/>
                      </a:endParaRPr>
                    </a:p>
                  </a:txBody>
                  <a:tcPr anchor="ctr">
                    <a:solidFill>
                      <a:srgbClr val="DFC27D"/>
                    </a:solidFill>
                  </a:tcPr>
                </a:tc>
              </a:tr>
              <a:tr h="584696"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latin typeface="Bookman Old Style" pitchFamily="18" charset="0"/>
                        </a:rPr>
                        <a:t>ТОВ «АПП</a:t>
                      </a:r>
                      <a:r>
                        <a:rPr lang="uk-UA" sz="1100" baseline="0" dirty="0" smtClean="0">
                          <a:latin typeface="Bookman Old Style" pitchFamily="18" charset="0"/>
                        </a:rPr>
                        <a:t> АГРОЛЕНД»</a:t>
                      </a:r>
                      <a:endParaRPr lang="ru-RU" sz="1100" dirty="0"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err="1" smtClean="0">
                          <a:latin typeface="Bookman Old Style" pitchFamily="18" charset="0"/>
                        </a:rPr>
                        <a:t>Вирощування</a:t>
                      </a:r>
                      <a:r>
                        <a:rPr lang="ru-RU" sz="110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ru-RU" sz="1100" dirty="0" err="1" smtClean="0">
                          <a:latin typeface="Bookman Old Style" pitchFamily="18" charset="0"/>
                        </a:rPr>
                        <a:t>зернових</a:t>
                      </a:r>
                      <a:r>
                        <a:rPr lang="ru-RU" sz="11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ru-RU" sz="1100" dirty="0" err="1" smtClean="0">
                          <a:latin typeface="Bookman Old Style" pitchFamily="18" charset="0"/>
                        </a:rPr>
                        <a:t>зернобобових</a:t>
                      </a:r>
                      <a:r>
                        <a:rPr lang="ru-RU" sz="1100" dirty="0" smtClean="0">
                          <a:latin typeface="Bookman Old Style" pitchFamily="18" charset="0"/>
                        </a:rPr>
                        <a:t> та </a:t>
                      </a:r>
                      <a:r>
                        <a:rPr lang="ru-RU" sz="1100" dirty="0" err="1" smtClean="0">
                          <a:latin typeface="Bookman Old Style" pitchFamily="18" charset="0"/>
                        </a:rPr>
                        <a:t>технічних</a:t>
                      </a:r>
                      <a:r>
                        <a:rPr lang="ru-RU" sz="1100" dirty="0" smtClean="0">
                          <a:latin typeface="Bookman Old Style" pitchFamily="18" charset="0"/>
                        </a:rPr>
                        <a:t> культур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err="1" smtClean="0">
                          <a:latin typeface="Bookman Old Style" pitchFamily="18" charset="0"/>
                        </a:rPr>
                        <a:t>с.Залінійне</a:t>
                      </a:r>
                      <a:endParaRPr lang="ru-RU" sz="1100" dirty="0">
                        <a:latin typeface="Bookman Old Style" pitchFamily="18" charset="0"/>
                      </a:endParaRPr>
                    </a:p>
                  </a:txBody>
                  <a:tcPr anchor="ctr"/>
                </a:tc>
              </a:tr>
              <a:tr h="510274"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latin typeface="Bookman Old Style" pitchFamily="18" charset="0"/>
                        </a:rPr>
                        <a:t>ТОВ «</a:t>
                      </a:r>
                      <a:r>
                        <a:rPr lang="uk-UA" sz="1100" dirty="0" err="1" smtClean="0">
                          <a:latin typeface="Bookman Old Style" pitchFamily="18" charset="0"/>
                        </a:rPr>
                        <a:t>Дружбокраянське</a:t>
                      </a:r>
                      <a:r>
                        <a:rPr lang="uk-UA" sz="1100" dirty="0" smtClean="0">
                          <a:latin typeface="Bookman Old Style" pitchFamily="18" charset="0"/>
                        </a:rPr>
                        <a:t>»</a:t>
                      </a:r>
                      <a:endParaRPr lang="ru-RU" sz="1100" dirty="0">
                        <a:latin typeface="Bookman Old Style" pitchFamily="18" charset="0"/>
                      </a:endParaRPr>
                    </a:p>
                  </a:txBody>
                  <a:tcPr anchor="ctr">
                    <a:solidFill>
                      <a:srgbClr val="DFC27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100" dirty="0" smtClean="0">
                          <a:latin typeface="Bookman Old Style" pitchFamily="18" charset="0"/>
                        </a:rPr>
                        <a:t>Вирощування</a:t>
                      </a:r>
                      <a:r>
                        <a:rPr lang="uk-UA" sz="1100" baseline="0" dirty="0" smtClean="0">
                          <a:latin typeface="Bookman Old Style" pitchFamily="18" charset="0"/>
                        </a:rPr>
                        <a:t> зернових, зернобобових та технічних культур</a:t>
                      </a:r>
                      <a:endParaRPr lang="ru-RU" sz="1100" dirty="0">
                        <a:latin typeface="Bookman Old Style" pitchFamily="18" charset="0"/>
                      </a:endParaRPr>
                    </a:p>
                  </a:txBody>
                  <a:tcPr anchor="ctr">
                    <a:solidFill>
                      <a:srgbClr val="DFC2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err="1" smtClean="0">
                          <a:latin typeface="Bookman Old Style" pitchFamily="18" charset="0"/>
                        </a:rPr>
                        <a:t>смт.Зачепилівка</a:t>
                      </a:r>
                      <a:endParaRPr lang="ru-RU" sz="1100" dirty="0">
                        <a:latin typeface="Bookman Old Style" pitchFamily="18" charset="0"/>
                      </a:endParaRPr>
                    </a:p>
                  </a:txBody>
                  <a:tcPr anchor="ctr">
                    <a:solidFill>
                      <a:srgbClr val="DFC27D"/>
                    </a:solidFill>
                  </a:tcPr>
                </a:tc>
              </a:tr>
            </a:tbl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7780614" y="2549603"/>
            <a:ext cx="4425813" cy="369332"/>
          </a:xfrm>
          <a:prstGeom prst="rect">
            <a:avLst/>
          </a:prstGeom>
          <a:solidFill>
            <a:srgbClr val="135956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Bookman Old Style" pitchFamily="18" charset="0"/>
              </a:rPr>
              <a:t>Топ </a:t>
            </a:r>
            <a:r>
              <a:rPr lang="uk-UA" b="1" dirty="0">
                <a:solidFill>
                  <a:schemeClr val="bg1"/>
                </a:solidFill>
                <a:latin typeface="Bookman Old Style" pitchFamily="18" charset="0"/>
              </a:rPr>
              <a:t>підприємств</a:t>
            </a:r>
          </a:p>
        </p:txBody>
      </p:sp>
      <p:pic>
        <p:nvPicPr>
          <p:cNvPr id="5" name="Picture 2" descr="C:\Users\Ruslan\Downloads\icons8-пшеница-10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00" y="5102437"/>
            <a:ext cx="606171" cy="62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3655110" y="3989073"/>
            <a:ext cx="2248659" cy="1754692"/>
            <a:chOff x="3702408" y="4052137"/>
            <a:chExt cx="2248659" cy="1754692"/>
          </a:xfrm>
        </p:grpSpPr>
        <p:pic>
          <p:nvPicPr>
            <p:cNvPr id="26" name="Picture 4" descr="Новини | ЛОДА/LODA – Львівська обласна державна адміністрація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2" r="17743"/>
            <a:stretch/>
          </p:blipFill>
          <p:spPr bwMode="auto">
            <a:xfrm>
              <a:off x="3702408" y="4052137"/>
              <a:ext cx="2248659" cy="15430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/>
            <p:cNvSpPr txBox="1"/>
            <p:nvPr/>
          </p:nvSpPr>
          <p:spPr>
            <a:xfrm>
              <a:off x="3702408" y="5468275"/>
              <a:ext cx="21926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b="1" dirty="0" smtClean="0">
                  <a:latin typeface="Bookman Old Style" pitchFamily="18" charset="0"/>
                </a:rPr>
                <a:t>Вільних земель</a:t>
              </a:r>
              <a:endParaRPr lang="ru-RU" sz="1600" b="1" dirty="0">
                <a:latin typeface="Bookman Old Style" pitchFamily="18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892487" y="4435648"/>
              <a:ext cx="1876482" cy="86177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>
                <a:lnSpc>
                  <a:spcPts val="3000"/>
                </a:lnSpc>
              </a:pPr>
              <a:r>
                <a:rPr lang="ru-RU" sz="54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2,1 </a:t>
              </a:r>
            </a:p>
            <a:p>
              <a:pPr algn="ctr">
                <a:lnSpc>
                  <a:spcPts val="3000"/>
                </a:lnSpc>
              </a:pPr>
              <a:r>
                <a:rPr lang="ru-RU" sz="20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   км² </a:t>
              </a:r>
              <a:endPara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66" name="Picture 2" descr="C:\Users\ната\Downloads\icons8-школа-10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28" y="910462"/>
            <a:ext cx="873272" cy="87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 descr="C:\Users\ната\Downloads\icons8-больница-6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88" y="1968511"/>
            <a:ext cx="747166" cy="63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C:\Users\ната\Downloads\icons8-сила-5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6" y="2730923"/>
            <a:ext cx="764559" cy="79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889891" y="825161"/>
            <a:ext cx="23636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</a:t>
            </a:r>
            <a:r>
              <a:rPr lang="uk-UA" sz="2400" b="1" dirty="0" smtClean="0">
                <a:solidFill>
                  <a:srgbClr val="1359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8</a:t>
            </a:r>
          </a:p>
          <a:p>
            <a:r>
              <a:rPr lang="uk-UA" sz="1400" b="1" dirty="0" smtClean="0">
                <a:solidFill>
                  <a:srgbClr val="A6611A"/>
                </a:solidFill>
                <a:latin typeface="Bookman Old Style" panose="02050604050505020204" pitchFamily="18" charset="0"/>
              </a:rPr>
              <a:t>Загальноосвітніх навчальних закладів</a:t>
            </a:r>
            <a:endParaRPr lang="ru-RU" sz="1400" b="1" dirty="0">
              <a:solidFill>
                <a:srgbClr val="A6611A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32515" y="1753766"/>
            <a:ext cx="23636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</a:t>
            </a:r>
            <a:r>
              <a:rPr lang="uk-UA" sz="2400" b="1" dirty="0" smtClean="0">
                <a:solidFill>
                  <a:srgbClr val="1359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12</a:t>
            </a:r>
          </a:p>
          <a:p>
            <a:r>
              <a:rPr lang="uk-UA" sz="1400" b="1" dirty="0" smtClean="0">
                <a:solidFill>
                  <a:srgbClr val="A6611A"/>
                </a:solidFill>
                <a:latin typeface="Bookman Old Style" panose="02050604050505020204" pitchFamily="18" charset="0"/>
              </a:rPr>
              <a:t>Закладів </a:t>
            </a:r>
            <a:r>
              <a:rPr lang="uk-UA" sz="1400" b="1" dirty="0">
                <a:solidFill>
                  <a:srgbClr val="A6611A"/>
                </a:solidFill>
                <a:latin typeface="Bookman Old Style" panose="02050604050505020204" pitchFamily="18" charset="0"/>
              </a:rPr>
              <a:t>охорони здоров</a:t>
            </a:r>
            <a:r>
              <a:rPr lang="en-US" sz="1400" b="1" dirty="0">
                <a:solidFill>
                  <a:srgbClr val="A6611A"/>
                </a:solidFill>
                <a:latin typeface="Bookman Old Style" panose="02050604050505020204" pitchFamily="18" charset="0"/>
              </a:rPr>
              <a:t>’</a:t>
            </a:r>
            <a:r>
              <a:rPr lang="uk-UA" sz="1400" b="1" dirty="0">
                <a:solidFill>
                  <a:srgbClr val="A6611A"/>
                </a:solidFill>
                <a:latin typeface="Bookman Old Style" panose="02050604050505020204" pitchFamily="18" charset="0"/>
              </a:rPr>
              <a:t>я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932515" y="2778203"/>
            <a:ext cx="23636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</a:t>
            </a: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43</a:t>
            </a:r>
          </a:p>
          <a:p>
            <a:r>
              <a:rPr lang="uk-UA" sz="1400" b="1" dirty="0" smtClean="0">
                <a:solidFill>
                  <a:srgbClr val="A6611A"/>
                </a:solidFill>
                <a:latin typeface="Bookman Old Style" panose="02050604050505020204" pitchFamily="18" charset="0"/>
              </a:rPr>
              <a:t>Спортивних об’єкти</a:t>
            </a:r>
            <a:endParaRPr lang="uk-UA" sz="1400" b="1" dirty="0">
              <a:solidFill>
                <a:srgbClr val="A6611A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074" name="Picture 2" descr="C:\Users\Ruslan\Downloads\icons8-детская-площадка-50 (1)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891" y="958193"/>
            <a:ext cx="683320" cy="68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Box 73"/>
          <p:cNvSpPr txBox="1"/>
          <p:nvPr/>
        </p:nvSpPr>
        <p:spPr>
          <a:xfrm>
            <a:off x="4107472" y="805673"/>
            <a:ext cx="18736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</a:t>
            </a:r>
            <a:r>
              <a:rPr lang="uk-UA" sz="2400" b="1" dirty="0" smtClean="0">
                <a:solidFill>
                  <a:srgbClr val="1359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5</a:t>
            </a:r>
          </a:p>
          <a:p>
            <a:r>
              <a:rPr lang="uk-UA" sz="1400" b="1" dirty="0" smtClean="0">
                <a:solidFill>
                  <a:srgbClr val="A6611A"/>
                </a:solidFill>
                <a:latin typeface="Bookman Old Style" panose="02050604050505020204" pitchFamily="18" charset="0"/>
              </a:rPr>
              <a:t>Дитячих садочків</a:t>
            </a:r>
            <a:endParaRPr lang="uk-UA" sz="1400" b="1" dirty="0">
              <a:solidFill>
                <a:srgbClr val="A6611A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075" name="Picture 3" descr="C:\Users\Ruslan\Downloads\icons8-театральная-сцена-50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281" y="1984155"/>
            <a:ext cx="634921" cy="63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/>
          <p:cNvSpPr txBox="1"/>
          <p:nvPr/>
        </p:nvSpPr>
        <p:spPr>
          <a:xfrm>
            <a:off x="4107472" y="1746258"/>
            <a:ext cx="18736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</a:t>
            </a:r>
            <a:r>
              <a:rPr lang="uk-UA" sz="2400" b="1" dirty="0" smtClean="0">
                <a:solidFill>
                  <a:srgbClr val="1359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14</a:t>
            </a:r>
          </a:p>
          <a:p>
            <a:r>
              <a:rPr lang="uk-UA" sz="1400" b="1" dirty="0" smtClean="0">
                <a:solidFill>
                  <a:srgbClr val="A6611A"/>
                </a:solidFill>
                <a:latin typeface="Bookman Old Style" panose="02050604050505020204" pitchFamily="18" charset="0"/>
              </a:rPr>
              <a:t>Заклади культури</a:t>
            </a:r>
            <a:endParaRPr lang="uk-UA" sz="1400" b="1" dirty="0">
              <a:solidFill>
                <a:srgbClr val="A6611A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19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я соединительная линия 38"/>
          <p:cNvCxnSpPr/>
          <p:nvPr/>
        </p:nvCxnSpPr>
        <p:spPr>
          <a:xfrm>
            <a:off x="126120" y="446391"/>
            <a:ext cx="11372200" cy="0"/>
          </a:xfrm>
          <a:prstGeom prst="line">
            <a:avLst/>
          </a:prstGeom>
          <a:ln w="38100">
            <a:solidFill>
              <a:srgbClr val="1359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-1" y="136038"/>
            <a:ext cx="9632731" cy="620707"/>
          </a:xfrm>
          <a:prstGeom prst="rect">
            <a:avLst/>
          </a:prstGeom>
          <a:solidFill>
            <a:srgbClr val="1359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628" y="172302"/>
            <a:ext cx="10642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Bookman Old Style" pitchFamily="18" charset="0"/>
              </a:rPr>
              <a:t>ПОШКОДЖЕННЯ / РУЙНУВАННЯ на території громади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36628" y="6369269"/>
            <a:ext cx="11372200" cy="0"/>
          </a:xfrm>
          <a:prstGeom prst="line">
            <a:avLst/>
          </a:prstGeom>
          <a:ln w="38100">
            <a:solidFill>
              <a:srgbClr val="1359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368" y="991989"/>
            <a:ext cx="6546507" cy="560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88731" y="1056290"/>
            <a:ext cx="1986455" cy="2380593"/>
          </a:xfrm>
          <a:prstGeom prst="roundRect">
            <a:avLst/>
          </a:prstGeom>
          <a:solidFill>
            <a:srgbClr val="B2E2E2"/>
          </a:solidFill>
          <a:ln>
            <a:solidFill>
              <a:srgbClr val="135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72255" y="2604787"/>
            <a:ext cx="1986455" cy="2380593"/>
          </a:xfrm>
          <a:prstGeom prst="roundRect">
            <a:avLst/>
          </a:prstGeom>
          <a:solidFill>
            <a:srgbClr val="B2E2E2"/>
          </a:solidFill>
          <a:ln>
            <a:solidFill>
              <a:srgbClr val="135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Руйнування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відсутні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18993" y="1056289"/>
            <a:ext cx="1986455" cy="2380593"/>
          </a:xfrm>
          <a:prstGeom prst="roundRect">
            <a:avLst/>
          </a:prstGeom>
          <a:solidFill>
            <a:srgbClr val="B2E2E2"/>
          </a:solidFill>
          <a:ln>
            <a:solidFill>
              <a:srgbClr val="135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11498311" y="446391"/>
            <a:ext cx="0" cy="5905330"/>
          </a:xfrm>
          <a:prstGeom prst="line">
            <a:avLst/>
          </a:prstGeom>
          <a:ln w="38100">
            <a:solidFill>
              <a:srgbClr val="1359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488730" y="4319746"/>
            <a:ext cx="1986455" cy="2380593"/>
          </a:xfrm>
          <a:prstGeom prst="roundRect">
            <a:avLst/>
          </a:prstGeom>
          <a:solidFill>
            <a:srgbClr val="B2E2E2"/>
          </a:solidFill>
          <a:ln>
            <a:solidFill>
              <a:srgbClr val="135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18992" y="4319746"/>
            <a:ext cx="1986455" cy="2380593"/>
          </a:xfrm>
          <a:prstGeom prst="roundRect">
            <a:avLst/>
          </a:prstGeom>
          <a:solidFill>
            <a:srgbClr val="B2E2E2"/>
          </a:solidFill>
          <a:ln>
            <a:solidFill>
              <a:srgbClr val="135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409794" y="977453"/>
            <a:ext cx="4430110" cy="6463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409794" y="1727367"/>
            <a:ext cx="4430110" cy="86159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409794" y="2727431"/>
            <a:ext cx="4430110" cy="69368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409794" y="3585993"/>
            <a:ext cx="4430110" cy="92333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9711560" y="1040514"/>
            <a:ext cx="536029" cy="488731"/>
          </a:xfrm>
          <a:prstGeom prst="rightArrow">
            <a:avLst/>
          </a:prstGeom>
          <a:solidFill>
            <a:srgbClr val="13595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9711560" y="1926864"/>
            <a:ext cx="536029" cy="488731"/>
          </a:xfrm>
          <a:prstGeom prst="rightArrow">
            <a:avLst/>
          </a:prstGeom>
          <a:solidFill>
            <a:srgbClr val="13595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9711560" y="2806258"/>
            <a:ext cx="536029" cy="488731"/>
          </a:xfrm>
          <a:prstGeom prst="rightArrow">
            <a:avLst/>
          </a:prstGeom>
          <a:solidFill>
            <a:srgbClr val="13595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9711560" y="3825106"/>
            <a:ext cx="536029" cy="488731"/>
          </a:xfrm>
          <a:prstGeom prst="rightArrow">
            <a:avLst/>
          </a:prstGeom>
          <a:solidFill>
            <a:srgbClr val="13595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0366919" y="811000"/>
            <a:ext cx="9476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>
                  <a:solidFill>
                    <a:srgbClr val="135956"/>
                  </a:solidFill>
                </a:ln>
                <a:solidFill>
                  <a:srgbClr val="13595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ХХ</a:t>
            </a:r>
            <a:endParaRPr lang="ru-RU" sz="5400" b="1" cap="none" spc="0" dirty="0">
              <a:ln w="11430">
                <a:solidFill>
                  <a:srgbClr val="135956"/>
                </a:solidFill>
              </a:ln>
              <a:solidFill>
                <a:srgbClr val="13595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364194" y="1680069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solidFill>
                  <a:srgbClr val="13595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</a:t>
            </a:r>
            <a:endParaRPr lang="ru-RU" sz="5400" b="1" cap="none" spc="0" dirty="0">
              <a:ln w="11430"/>
              <a:solidFill>
                <a:srgbClr val="13595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359902" y="2588959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>
                  <a:solidFill>
                    <a:srgbClr val="135956"/>
                  </a:solidFill>
                </a:ln>
                <a:solidFill>
                  <a:srgbClr val="13595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</a:t>
            </a:r>
            <a:endParaRPr lang="ru-RU" sz="5400" b="1" cap="none" spc="0" dirty="0">
              <a:ln w="11430">
                <a:solidFill>
                  <a:srgbClr val="135956"/>
                </a:solidFill>
              </a:ln>
              <a:solidFill>
                <a:srgbClr val="13595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383712" y="354343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>
                  <a:solidFill>
                    <a:srgbClr val="135956"/>
                  </a:solidFill>
                </a:ln>
                <a:solidFill>
                  <a:srgbClr val="13595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0</a:t>
            </a:r>
            <a:endParaRPr lang="ru-RU" sz="5400" b="1" cap="none" spc="0" dirty="0">
              <a:ln w="11430">
                <a:solidFill>
                  <a:srgbClr val="135956"/>
                </a:solidFill>
              </a:ln>
              <a:solidFill>
                <a:srgbClr val="13595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56031" y="993216"/>
            <a:ext cx="1555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Bookman Old Style" pitchFamily="18" charset="0"/>
              </a:rPr>
              <a:t>Школи та садочки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66839" y="1711602"/>
            <a:ext cx="1665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Bookman Old Style" pitchFamily="18" charset="0"/>
              </a:rPr>
              <a:t>Заклади охорони здоров</a:t>
            </a:r>
            <a:r>
              <a:rPr lang="en-US" b="1" dirty="0" smtClean="0">
                <a:latin typeface="Bookman Old Style" pitchFamily="18" charset="0"/>
              </a:rPr>
              <a:t>’</a:t>
            </a:r>
            <a:r>
              <a:rPr lang="uk-UA" b="1" dirty="0" smtClean="0">
                <a:latin typeface="Bookman Old Style" pitchFamily="18" charset="0"/>
              </a:rPr>
              <a:t>я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08726" y="2865958"/>
            <a:ext cx="146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Bookman Old Style" pitchFamily="18" charset="0"/>
              </a:rPr>
              <a:t>Будинки</a:t>
            </a:r>
            <a:endParaRPr lang="ru-RU" b="1" dirty="0">
              <a:latin typeface="Bookman Old Style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36628" y="756745"/>
            <a:ext cx="0" cy="5612524"/>
          </a:xfrm>
          <a:prstGeom prst="line">
            <a:avLst/>
          </a:prstGeom>
          <a:ln w="38100">
            <a:solidFill>
              <a:srgbClr val="1359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966839" y="3585993"/>
            <a:ext cx="1602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dirty="0" smtClean="0">
                <a:latin typeface="Bookman Old Style" pitchFamily="18" charset="0"/>
              </a:rPr>
              <a:t>Обсяги засміченої території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5122" name="Picture 2" descr="C:\Users\Ruslan\Downloads\icons8-разрушенная-фабрика-5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521" y="2778779"/>
            <a:ext cx="575222" cy="57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10854203" y="3792849"/>
            <a:ext cx="8210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200" b="1" dirty="0" err="1" smtClean="0">
                <a:ln w="11430">
                  <a:solidFill>
                    <a:srgbClr val="135956"/>
                  </a:solidFill>
                </a:ln>
                <a:solidFill>
                  <a:srgbClr val="13595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км²</a:t>
            </a:r>
            <a:endParaRPr lang="ru-RU" sz="3200" b="1" cap="none" spc="0" dirty="0">
              <a:ln w="11430">
                <a:solidFill>
                  <a:srgbClr val="135956"/>
                </a:solidFill>
              </a:ln>
              <a:solidFill>
                <a:srgbClr val="13595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Ruslan\Downloads\icons8-школа-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848" y="960484"/>
            <a:ext cx="693960" cy="69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uslan\Downloads\icons8-страна-50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03" y="3727315"/>
            <a:ext cx="634921" cy="63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Скругленный прямоугольник 35"/>
          <p:cNvSpPr/>
          <p:nvPr/>
        </p:nvSpPr>
        <p:spPr>
          <a:xfrm>
            <a:off x="7411739" y="4714411"/>
            <a:ext cx="4430110" cy="64633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9713505" y="4780098"/>
            <a:ext cx="536029" cy="488731"/>
          </a:xfrm>
          <a:prstGeom prst="rightArrow">
            <a:avLst/>
          </a:prstGeom>
          <a:solidFill>
            <a:srgbClr val="13595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0385657" y="452995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>
                  <a:solidFill>
                    <a:srgbClr val="135956"/>
                  </a:solidFill>
                </a:ln>
                <a:solidFill>
                  <a:srgbClr val="13595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0</a:t>
            </a:r>
            <a:endParaRPr lang="ru-RU" sz="5400" b="1" cap="none" spc="0" dirty="0">
              <a:ln w="11430">
                <a:solidFill>
                  <a:srgbClr val="135956"/>
                </a:solidFill>
              </a:ln>
              <a:solidFill>
                <a:srgbClr val="13595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920962" y="4714411"/>
            <a:ext cx="1761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dirty="0" smtClean="0">
                <a:latin typeface="Bookman Old Style" pitchFamily="18" charset="0"/>
              </a:rPr>
              <a:t>Розмінована територія 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0856148" y="4763607"/>
            <a:ext cx="8210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200" b="1" dirty="0" err="1" smtClean="0">
                <a:ln w="11430">
                  <a:solidFill>
                    <a:srgbClr val="135956"/>
                  </a:solidFill>
                </a:ln>
                <a:solidFill>
                  <a:srgbClr val="13595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км²</a:t>
            </a:r>
            <a:endParaRPr lang="ru-RU" sz="3200" b="1" cap="none" spc="0" dirty="0">
              <a:ln w="11430">
                <a:solidFill>
                  <a:srgbClr val="135956"/>
                </a:solidFill>
              </a:ln>
              <a:solidFill>
                <a:srgbClr val="13595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2" name="Picture 4" descr="C:\Users\Ruslan\Downloads\icons8-no-bomb-6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848" y="4769148"/>
            <a:ext cx="526755" cy="52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Ruslan\Downloads\icons8-больница-6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629" y="1802980"/>
            <a:ext cx="707247" cy="70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91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398468" y="-1"/>
            <a:ext cx="793531" cy="6858001"/>
          </a:xfrm>
          <a:prstGeom prst="rect">
            <a:avLst/>
          </a:prstGeom>
          <a:solidFill>
            <a:srgbClr val="1359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684813" y="1566122"/>
            <a:ext cx="15766" cy="342967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42467" y="2343023"/>
            <a:ext cx="484280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51694" y="3322108"/>
            <a:ext cx="484280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51694" y="4289163"/>
            <a:ext cx="484280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848986182"/>
              </p:ext>
            </p:extLst>
          </p:nvPr>
        </p:nvGraphicFramePr>
        <p:xfrm>
          <a:off x="5981680" y="944835"/>
          <a:ext cx="5278982" cy="2931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2413278970"/>
              </p:ext>
            </p:extLst>
          </p:nvPr>
        </p:nvGraphicFramePr>
        <p:xfrm>
          <a:off x="5700579" y="3962400"/>
          <a:ext cx="5697889" cy="2730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574725" y="3139657"/>
            <a:ext cx="2701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Bookman Old Style" pitchFamily="18" charset="0"/>
              </a:rPr>
              <a:t>Структура доходів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73415" y="5911725"/>
            <a:ext cx="2925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Bookman Old Style" pitchFamily="18" charset="0"/>
              </a:rPr>
              <a:t>Структура видатків</a:t>
            </a:r>
            <a:endParaRPr lang="ru-RU" b="1" dirty="0">
              <a:latin typeface="Bookman Old Style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6810652" y="263525"/>
            <a:ext cx="4587816" cy="624702"/>
            <a:chOff x="6189269" y="660276"/>
            <a:chExt cx="4587816" cy="62470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189269" y="660276"/>
              <a:ext cx="4587816" cy="624702"/>
            </a:xfrm>
            <a:prstGeom prst="rect">
              <a:avLst/>
            </a:prstGeom>
            <a:solidFill>
              <a:srgbClr val="1359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189269" y="773326"/>
              <a:ext cx="4587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solidFill>
                    <a:schemeClr val="bg1"/>
                  </a:solidFill>
                  <a:latin typeface="Bookman Old Style" pitchFamily="18" charset="0"/>
                </a:rPr>
                <a:t>Структура бюджету громади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-6478" y="294372"/>
            <a:ext cx="5400974" cy="646331"/>
          </a:xfrm>
          <a:prstGeom prst="rect">
            <a:avLst/>
          </a:prstGeom>
          <a:solidFill>
            <a:srgbClr val="135956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Bookman Old Style" pitchFamily="18" charset="0"/>
              </a:rPr>
              <a:t>Інвестиційні програми і </a:t>
            </a:r>
            <a:r>
              <a:rPr lang="uk-UA" b="1" dirty="0" err="1" smtClean="0">
                <a:solidFill>
                  <a:schemeClr val="bg1"/>
                </a:solidFill>
                <a:latin typeface="Bookman Old Style" pitchFamily="18" charset="0"/>
              </a:rPr>
              <a:t>проєкти</a:t>
            </a:r>
            <a:r>
              <a:rPr lang="uk-UA" b="1" dirty="0" smtClean="0">
                <a:solidFill>
                  <a:schemeClr val="bg1"/>
                </a:solidFill>
                <a:latin typeface="Bookman Old Style" pitchFamily="18" charset="0"/>
              </a:rPr>
              <a:t>, що були реалізовані на території громади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54938" y="4163666"/>
            <a:ext cx="722671" cy="707923"/>
            <a:chOff x="504358" y="3468501"/>
            <a:chExt cx="722671" cy="707923"/>
          </a:xfrm>
        </p:grpSpPr>
        <p:sp>
          <p:nvSpPr>
            <p:cNvPr id="14" name="Овал 13"/>
            <p:cNvSpPr/>
            <p:nvPr/>
          </p:nvSpPr>
          <p:spPr>
            <a:xfrm>
              <a:off x="504358" y="3468501"/>
              <a:ext cx="722671" cy="707923"/>
            </a:xfrm>
            <a:prstGeom prst="ellipse">
              <a:avLst/>
            </a:prstGeom>
            <a:solidFill>
              <a:srgbClr val="80CD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8" name="Picture 5" descr="C:\Users\Ruslan\Downloads\icons8-здание-40.pn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98CCFD"/>
                </a:clrFrom>
                <a:clrTo>
                  <a:srgbClr val="98CC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212" y="3538306"/>
              <a:ext cx="566961" cy="566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181131" y="2960591"/>
            <a:ext cx="722671" cy="707923"/>
            <a:chOff x="501498" y="2534919"/>
            <a:chExt cx="722671" cy="707923"/>
          </a:xfrm>
        </p:grpSpPr>
        <p:sp>
          <p:nvSpPr>
            <p:cNvPr id="13" name="Овал 12"/>
            <p:cNvSpPr/>
            <p:nvPr/>
          </p:nvSpPr>
          <p:spPr>
            <a:xfrm>
              <a:off x="501498" y="2534919"/>
              <a:ext cx="722671" cy="707923"/>
            </a:xfrm>
            <a:prstGeom prst="ellipse">
              <a:avLst/>
            </a:prstGeom>
            <a:solidFill>
              <a:srgbClr val="80CD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9" name="Picture 6" descr="C:\Users\Ruslan\Downloads\icons8-водопровод-40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26" y="2608033"/>
              <a:ext cx="566961" cy="566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Группа 15"/>
          <p:cNvGrpSpPr/>
          <p:nvPr/>
        </p:nvGrpSpPr>
        <p:grpSpPr>
          <a:xfrm>
            <a:off x="203505" y="5256218"/>
            <a:ext cx="722671" cy="707923"/>
            <a:chOff x="501497" y="4375787"/>
            <a:chExt cx="722671" cy="707923"/>
          </a:xfrm>
        </p:grpSpPr>
        <p:sp>
          <p:nvSpPr>
            <p:cNvPr id="15" name="Овал 14"/>
            <p:cNvSpPr/>
            <p:nvPr/>
          </p:nvSpPr>
          <p:spPr>
            <a:xfrm>
              <a:off x="501497" y="4375787"/>
              <a:ext cx="722671" cy="707923"/>
            </a:xfrm>
            <a:prstGeom prst="ellipse">
              <a:avLst/>
            </a:prstGeom>
            <a:solidFill>
              <a:srgbClr val="80CD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1" name="Picture 2" descr="Развитие ico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531" y="4469381"/>
              <a:ext cx="542178" cy="542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AutoShape 2" descr="Флаг Польши Портативная сетевая графика, Флаг, разное, стекло png | PNGEg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AutoShape 6" descr="Флаг Германии - круглое лоснистое Иллюстрация вектора - иллюстрации  насчитывающей круг, эмблема: 11431229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AutoShape 8" descr="Флаг Германии - круглое лоснистое Иллюстрация вектора - иллюстрации  насчитывающей круг, эмблема: 11431229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AutoShape 10" descr="Круглый флаг германии с серым фоном | Премиум векторы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035909" y="1318472"/>
            <a:ext cx="4507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>
                <a:latin typeface="Bookman Old Style" pitchFamily="18" charset="0"/>
              </a:rPr>
              <a:t>Проєкт</a:t>
            </a:r>
            <a:r>
              <a:rPr lang="uk-UA" dirty="0" smtClean="0">
                <a:latin typeface="Bookman Old Style" pitchFamily="18" charset="0"/>
              </a:rPr>
              <a:t> «Будівництво амбулаторії сімейного лікаря в </a:t>
            </a:r>
            <a:r>
              <a:rPr lang="uk-UA" dirty="0" err="1" smtClean="0">
                <a:latin typeface="Bookman Old Style" pitchFamily="18" charset="0"/>
              </a:rPr>
              <a:t>с.Бердянка</a:t>
            </a:r>
            <a:r>
              <a:rPr lang="uk-UA" dirty="0" smtClean="0">
                <a:latin typeface="Bookman Old Style" pitchFamily="18" charset="0"/>
              </a:rPr>
              <a:t>»</a:t>
            </a:r>
          </a:p>
          <a:p>
            <a:r>
              <a:rPr lang="uk-UA" dirty="0" smtClean="0">
                <a:latin typeface="Bookman Old Style" pitchFamily="18" charset="0"/>
              </a:rPr>
              <a:t>Загальна вартість 7 175 тис. грн.</a:t>
            </a:r>
          </a:p>
          <a:p>
            <a:r>
              <a:rPr lang="uk-UA" dirty="0" smtClean="0">
                <a:latin typeface="Bookman Old Style" pitchFamily="18" charset="0"/>
              </a:rPr>
              <a:t>Термін реалізації 2018-2019 роки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10360" y="2536840"/>
            <a:ext cx="45076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>
                <a:latin typeface="Bookman Old Style" pitchFamily="18" charset="0"/>
              </a:rPr>
              <a:t>Проєкт</a:t>
            </a:r>
            <a:r>
              <a:rPr lang="uk-UA" dirty="0" smtClean="0">
                <a:latin typeface="Bookman Old Style" pitchFamily="18" charset="0"/>
              </a:rPr>
              <a:t> «Будівництво водозабірної башти </a:t>
            </a:r>
            <a:r>
              <a:rPr lang="uk-UA" dirty="0" err="1" smtClean="0">
                <a:latin typeface="Bookman Old Style" pitchFamily="18" charset="0"/>
              </a:rPr>
              <a:t>Рожновського</a:t>
            </a:r>
            <a:r>
              <a:rPr lang="uk-UA" dirty="0" smtClean="0">
                <a:latin typeface="Bookman Old Style" pitchFamily="18" charset="0"/>
              </a:rPr>
              <a:t> в </a:t>
            </a:r>
            <a:r>
              <a:rPr lang="uk-UA" dirty="0" err="1" smtClean="0">
                <a:latin typeface="Bookman Old Style" pitchFamily="18" charset="0"/>
              </a:rPr>
              <a:t>с.Олександрівка</a:t>
            </a:r>
            <a:r>
              <a:rPr lang="uk-UA" dirty="0" smtClean="0">
                <a:latin typeface="Bookman Old Style" pitchFamily="18" charset="0"/>
              </a:rPr>
              <a:t>»</a:t>
            </a:r>
          </a:p>
          <a:p>
            <a:r>
              <a:rPr lang="uk-UA" dirty="0" smtClean="0">
                <a:latin typeface="Bookman Old Style" pitchFamily="18" charset="0"/>
              </a:rPr>
              <a:t>Загальна вартість 1 372 тис. грн.</a:t>
            </a:r>
          </a:p>
          <a:p>
            <a:r>
              <a:rPr lang="uk-UA" dirty="0" smtClean="0">
                <a:latin typeface="Bookman Old Style" pitchFamily="18" charset="0"/>
              </a:rPr>
              <a:t>Термін реалізації 2021 рік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07671" y="4056025"/>
            <a:ext cx="4507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>
                <a:latin typeface="Bookman Old Style" pitchFamily="18" charset="0"/>
              </a:rPr>
              <a:t>Проєкт</a:t>
            </a:r>
            <a:r>
              <a:rPr lang="uk-UA" dirty="0" smtClean="0">
                <a:latin typeface="Bookman Old Style" pitchFamily="18" charset="0"/>
              </a:rPr>
              <a:t> «Капітальний ремонт КНП </a:t>
            </a:r>
            <a:r>
              <a:rPr lang="uk-UA" dirty="0" err="1" smtClean="0">
                <a:latin typeface="Bookman Old Style" pitchFamily="18" charset="0"/>
              </a:rPr>
              <a:t>Зачепилівська</a:t>
            </a:r>
            <a:r>
              <a:rPr lang="uk-UA" dirty="0" smtClean="0">
                <a:latin typeface="Bookman Old Style" pitchFamily="18" charset="0"/>
              </a:rPr>
              <a:t> ЦРЛ»</a:t>
            </a:r>
          </a:p>
          <a:p>
            <a:r>
              <a:rPr lang="uk-UA" dirty="0" smtClean="0">
                <a:latin typeface="Bookman Old Style" pitchFamily="18" charset="0"/>
              </a:rPr>
              <a:t>Загальна вартість 4 615 тис. грн.</a:t>
            </a:r>
          </a:p>
          <a:p>
            <a:r>
              <a:rPr lang="uk-UA" dirty="0" smtClean="0">
                <a:latin typeface="Bookman Old Style" pitchFamily="18" charset="0"/>
              </a:rPr>
              <a:t>Термін реалізації 2021 рік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47110" y="5256218"/>
            <a:ext cx="4507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>
                <a:latin typeface="Bookman Old Style" pitchFamily="18" charset="0"/>
              </a:rPr>
              <a:t>Проєкт</a:t>
            </a:r>
            <a:r>
              <a:rPr lang="uk-UA" dirty="0" smtClean="0">
                <a:latin typeface="Bookman Old Style" pitchFamily="18" charset="0"/>
              </a:rPr>
              <a:t> «Реконструкція частини приміщень будівлі ЦНАП»</a:t>
            </a:r>
          </a:p>
          <a:p>
            <a:r>
              <a:rPr lang="uk-UA" dirty="0" smtClean="0">
                <a:latin typeface="Bookman Old Style" pitchFamily="18" charset="0"/>
              </a:rPr>
              <a:t>Загальна вартість 1 290 тис. грн.</a:t>
            </a:r>
          </a:p>
          <a:p>
            <a:r>
              <a:rPr lang="uk-UA" dirty="0" smtClean="0">
                <a:latin typeface="Bookman Old Style" pitchFamily="18" charset="0"/>
              </a:rPr>
              <a:t>Термін реалізації 2018-2019 роки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689" y="1609107"/>
            <a:ext cx="725487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2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11884559" y="446391"/>
            <a:ext cx="0" cy="5905330"/>
          </a:xfrm>
          <a:prstGeom prst="line">
            <a:avLst/>
          </a:prstGeom>
          <a:ln w="38100">
            <a:solidFill>
              <a:srgbClr val="1359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42398" y="756745"/>
            <a:ext cx="0" cy="5612524"/>
          </a:xfrm>
          <a:prstGeom prst="line">
            <a:avLst/>
          </a:prstGeom>
          <a:ln w="38100">
            <a:solidFill>
              <a:srgbClr val="1359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83780" y="446391"/>
            <a:ext cx="11600779" cy="0"/>
          </a:xfrm>
          <a:prstGeom prst="line">
            <a:avLst/>
          </a:prstGeom>
          <a:ln w="38100">
            <a:solidFill>
              <a:srgbClr val="1359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42398" y="6360495"/>
            <a:ext cx="11642161" cy="8774"/>
          </a:xfrm>
          <a:prstGeom prst="line">
            <a:avLst/>
          </a:prstGeom>
          <a:ln w="38100">
            <a:solidFill>
              <a:srgbClr val="1359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0" y="136038"/>
            <a:ext cx="9348952" cy="620707"/>
          </a:xfrm>
          <a:prstGeom prst="rect">
            <a:avLst/>
          </a:prstGeom>
          <a:solidFill>
            <a:srgbClr val="1359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6628" y="172302"/>
            <a:ext cx="10642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Bookman Old Style" pitchFamily="18" charset="0"/>
              </a:rPr>
              <a:t>Вільні земельні ділянки / готові проектні рішення</a:t>
            </a:r>
          </a:p>
        </p:txBody>
      </p:sp>
      <p:sp>
        <p:nvSpPr>
          <p:cNvPr id="6" name="Шестиугольник 5"/>
          <p:cNvSpPr/>
          <p:nvPr/>
        </p:nvSpPr>
        <p:spPr>
          <a:xfrm>
            <a:off x="340293" y="1087814"/>
            <a:ext cx="2932386" cy="2333297"/>
          </a:xfrm>
          <a:prstGeom prst="hexagon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80C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340293" y="3778463"/>
            <a:ext cx="2932386" cy="2333297"/>
          </a:xfrm>
          <a:prstGeom prst="hexag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80C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5900245" y="1087813"/>
            <a:ext cx="2932386" cy="2333297"/>
          </a:xfrm>
          <a:prstGeom prst="hex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135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5900245" y="3778463"/>
            <a:ext cx="2932386" cy="2333297"/>
          </a:xfrm>
          <a:prstGeom prst="hexagon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135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467100" y="1083213"/>
            <a:ext cx="2857508" cy="230832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Bookman Old Style" pitchFamily="18" charset="0"/>
              </a:rPr>
              <a:t>Площа 0,25 га (для </a:t>
            </a:r>
            <a:r>
              <a:rPr lang="uk-UA" b="1" dirty="0">
                <a:latin typeface="Bookman Old Style" pitchFamily="18" charset="0"/>
              </a:rPr>
              <a:t>будівництва та обслуговування складського комплексу, будівництво виробничого </a:t>
            </a:r>
            <a:r>
              <a:rPr lang="uk-UA" b="1" dirty="0" smtClean="0">
                <a:latin typeface="Bookman Old Style" pitchFamily="18" charset="0"/>
              </a:rPr>
              <a:t>підприємства)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89781" y="1045113"/>
            <a:ext cx="3099895" cy="175432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Bookman Old Style" pitchFamily="18" charset="0"/>
              </a:rPr>
              <a:t>Будівництво бомбосховища КЗ «</a:t>
            </a:r>
            <a:r>
              <a:rPr lang="uk-UA" b="1" dirty="0" err="1" smtClean="0">
                <a:latin typeface="Bookman Old Style" pitchFamily="18" charset="0"/>
              </a:rPr>
              <a:t>Зачепилівський</a:t>
            </a:r>
            <a:r>
              <a:rPr lang="uk-UA" b="1" dirty="0" smtClean="0">
                <a:latin typeface="Bookman Old Style" pitchFamily="18" charset="0"/>
              </a:rPr>
              <a:t> ліцей»</a:t>
            </a:r>
            <a:endParaRPr lang="uk-UA" dirty="0" smtClean="0">
              <a:latin typeface="Bookman Old Style" pitchFamily="18" charset="0"/>
            </a:endParaRPr>
          </a:p>
          <a:p>
            <a:endParaRPr lang="uk-UA" b="1" dirty="0">
              <a:latin typeface="Bookman Old Style" pitchFamily="18" charset="0"/>
            </a:endParaRPr>
          </a:p>
          <a:p>
            <a:endParaRPr lang="ru-RU" b="1" dirty="0">
              <a:latin typeface="Bookman Old Style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7100" y="3718005"/>
            <a:ext cx="2914141" cy="242032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814386" y="3385776"/>
            <a:ext cx="27627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latin typeface="Bookman Old Style" panose="02050604050505020204" pitchFamily="18" charset="0"/>
              </a:rPr>
              <a:t>Капітальний ремонт внутрішніх мереж системи опалення </a:t>
            </a:r>
            <a:r>
              <a:rPr lang="uk-UA" sz="1600" b="1" dirty="0" err="1">
                <a:latin typeface="Bookman Old Style" panose="02050604050505020204" pitchFamily="18" charset="0"/>
              </a:rPr>
              <a:t>Новомажарівської</a:t>
            </a:r>
            <a:r>
              <a:rPr lang="uk-UA" sz="1600" b="1" dirty="0">
                <a:latin typeface="Bookman Old Style" panose="02050604050505020204" pitchFamily="18" charset="0"/>
              </a:rPr>
              <a:t> загальноосвітньої школи І-ІІІ ступенів </a:t>
            </a:r>
            <a:r>
              <a:rPr lang="uk-UA" sz="1600" b="1" dirty="0" err="1">
                <a:latin typeface="Bookman Old Style" panose="02050604050505020204" pitchFamily="18" charset="0"/>
              </a:rPr>
              <a:t>Зачепилівської</a:t>
            </a:r>
            <a:r>
              <a:rPr lang="uk-UA" sz="1600" b="1" dirty="0">
                <a:latin typeface="Bookman Old Style" panose="02050604050505020204" pitchFamily="18" charset="0"/>
              </a:rPr>
              <a:t> селищної </a:t>
            </a:r>
            <a:r>
              <a:rPr lang="uk-UA" sz="1600" b="1" dirty="0" smtClean="0">
                <a:latin typeface="Bookman Old Style" panose="02050604050505020204" pitchFamily="18" charset="0"/>
              </a:rPr>
              <a:t>(</a:t>
            </a:r>
            <a:r>
              <a:rPr lang="ru-RU" sz="1600" b="1" dirty="0">
                <a:latin typeface="Bookman Old Style" panose="02050604050505020204" pitchFamily="18" charset="0"/>
              </a:rPr>
              <a:t>ПКД та ЕЗ 2021 року </a:t>
            </a:r>
            <a:r>
              <a:rPr lang="ru-RU" sz="1600" b="1" dirty="0" err="1">
                <a:latin typeface="Bookman Old Style" panose="02050604050505020204" pitchFamily="18" charset="0"/>
              </a:rPr>
              <a:t>потребує</a:t>
            </a:r>
            <a:r>
              <a:rPr lang="ru-RU" sz="1600" b="1" dirty="0">
                <a:latin typeface="Bookman Old Style" panose="02050604050505020204" pitchFamily="18" charset="0"/>
              </a:rPr>
              <a:t> </a:t>
            </a:r>
            <a:r>
              <a:rPr lang="ru-RU" sz="1600" b="1" dirty="0" err="1" smtClean="0">
                <a:latin typeface="Bookman Old Style" panose="02050604050505020204" pitchFamily="18" charset="0"/>
              </a:rPr>
              <a:t>коригування</a:t>
            </a:r>
            <a:r>
              <a:rPr lang="ru-RU" sz="1600" b="1" dirty="0" smtClean="0">
                <a:latin typeface="Bookman Old Style" panose="02050604050505020204" pitchFamily="18" charset="0"/>
              </a:rPr>
              <a:t>) </a:t>
            </a:r>
            <a:r>
              <a:rPr lang="ru-RU" sz="1600" b="1" dirty="0" err="1" smtClean="0">
                <a:latin typeface="Bookman Old Style" panose="02050604050505020204" pitchFamily="18" charset="0"/>
              </a:rPr>
              <a:t>Орієнтовна</a:t>
            </a:r>
            <a:r>
              <a:rPr lang="ru-RU" sz="1600" b="1" dirty="0" smtClean="0">
                <a:latin typeface="Bookman Old Style" panose="02050604050505020204" pitchFamily="18" charset="0"/>
              </a:rPr>
              <a:t> </a:t>
            </a:r>
            <a:r>
              <a:rPr lang="ru-RU" sz="1600" b="1" dirty="0" err="1" smtClean="0">
                <a:latin typeface="Bookman Old Style" panose="02050604050505020204" pitchFamily="18" charset="0"/>
              </a:rPr>
              <a:t>вартість</a:t>
            </a:r>
            <a:r>
              <a:rPr lang="ru-RU" sz="1600" b="1" dirty="0" smtClean="0">
                <a:latin typeface="Bookman Old Style" panose="02050604050505020204" pitchFamily="18" charset="0"/>
              </a:rPr>
              <a:t> 2201,752 </a:t>
            </a:r>
            <a:r>
              <a:rPr lang="ru-RU" sz="1600" b="1" dirty="0" err="1" smtClean="0">
                <a:latin typeface="Bookman Old Style" panose="02050604050505020204" pitchFamily="18" charset="0"/>
              </a:rPr>
              <a:t>тис.грн</a:t>
            </a:r>
            <a:r>
              <a:rPr lang="ru-RU" sz="1600" b="1" dirty="0" smtClean="0">
                <a:latin typeface="Bookman Old Style" panose="02050604050505020204" pitchFamily="18" charset="0"/>
              </a:rPr>
              <a:t>.</a:t>
            </a:r>
            <a:endParaRPr lang="uk-UA" sz="16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11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11884559" y="446391"/>
            <a:ext cx="0" cy="5905330"/>
          </a:xfrm>
          <a:prstGeom prst="line">
            <a:avLst/>
          </a:prstGeom>
          <a:ln w="38100">
            <a:solidFill>
              <a:srgbClr val="1359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42398" y="756745"/>
            <a:ext cx="0" cy="5612524"/>
          </a:xfrm>
          <a:prstGeom prst="line">
            <a:avLst/>
          </a:prstGeom>
          <a:ln w="38100">
            <a:solidFill>
              <a:srgbClr val="1359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83780" y="446391"/>
            <a:ext cx="11600779" cy="0"/>
          </a:xfrm>
          <a:prstGeom prst="line">
            <a:avLst/>
          </a:prstGeom>
          <a:ln w="38100">
            <a:solidFill>
              <a:srgbClr val="1359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42398" y="6360495"/>
            <a:ext cx="11642161" cy="8774"/>
          </a:xfrm>
          <a:prstGeom prst="line">
            <a:avLst/>
          </a:prstGeom>
          <a:ln w="38100">
            <a:solidFill>
              <a:srgbClr val="1359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0" y="136038"/>
            <a:ext cx="9348952" cy="620707"/>
          </a:xfrm>
          <a:prstGeom prst="rect">
            <a:avLst/>
          </a:prstGeom>
          <a:solidFill>
            <a:srgbClr val="1359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6628" y="172302"/>
            <a:ext cx="10642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Bookman Old Style" pitchFamily="18" charset="0"/>
              </a:rPr>
              <a:t>Вільні земельні ділянки / готові проектні рішення</a:t>
            </a:r>
          </a:p>
        </p:txBody>
      </p:sp>
      <p:sp>
        <p:nvSpPr>
          <p:cNvPr id="6" name="Шестиугольник 5"/>
          <p:cNvSpPr/>
          <p:nvPr/>
        </p:nvSpPr>
        <p:spPr>
          <a:xfrm>
            <a:off x="340293" y="1087814"/>
            <a:ext cx="2932386" cy="2333297"/>
          </a:xfrm>
          <a:prstGeom prst="hexagon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80C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340293" y="3778463"/>
            <a:ext cx="2932386" cy="2333297"/>
          </a:xfrm>
          <a:prstGeom prst="hexag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80C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5900245" y="1087813"/>
            <a:ext cx="2932386" cy="2333297"/>
          </a:xfrm>
          <a:prstGeom prst="hex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135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5900245" y="3778463"/>
            <a:ext cx="2932386" cy="2333297"/>
          </a:xfrm>
          <a:prstGeom prst="hexagon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135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467100" y="1083213"/>
            <a:ext cx="2857508" cy="120032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Bookman Old Style" pitchFamily="18" charset="0"/>
              </a:rPr>
              <a:t>Площа 0,006 га (</a:t>
            </a:r>
            <a:r>
              <a:rPr lang="ru-RU" b="1" dirty="0">
                <a:latin typeface="Bookman Old Style" pitchFamily="18" charset="0"/>
              </a:rPr>
              <a:t>для </a:t>
            </a:r>
            <a:r>
              <a:rPr lang="ru-RU" b="1" dirty="0" err="1">
                <a:latin typeface="Bookman Old Style" pitchFamily="18" charset="0"/>
              </a:rPr>
              <a:t>будівництва</a:t>
            </a:r>
            <a:r>
              <a:rPr lang="ru-RU" b="1" dirty="0">
                <a:latin typeface="Bookman Old Style" pitchFamily="18" charset="0"/>
              </a:rPr>
              <a:t> та </a:t>
            </a:r>
            <a:r>
              <a:rPr lang="ru-RU" b="1" dirty="0" err="1">
                <a:latin typeface="Bookman Old Style" pitchFamily="18" charset="0"/>
              </a:rPr>
              <a:t>обслуговування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будівель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торгівлі</a:t>
            </a:r>
            <a:r>
              <a:rPr lang="uk-UA" b="1" dirty="0" smtClean="0">
                <a:latin typeface="Bookman Old Style" pitchFamily="18" charset="0"/>
              </a:rPr>
              <a:t>)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89781" y="1045113"/>
            <a:ext cx="3099895" cy="270843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ru-RU" sz="1700" b="1" dirty="0">
                <a:latin typeface="Bookman Old Style" pitchFamily="18" charset="0"/>
              </a:rPr>
              <a:t>Ремонт </a:t>
            </a:r>
            <a:r>
              <a:rPr lang="ru-RU" sz="1700" b="1" dirty="0" err="1">
                <a:latin typeface="Bookman Old Style" pitchFamily="18" charset="0"/>
              </a:rPr>
              <a:t>системи</a:t>
            </a:r>
            <a:r>
              <a:rPr lang="ru-RU" sz="1700" b="1" dirty="0">
                <a:latin typeface="Bookman Old Style" pitchFamily="18" charset="0"/>
              </a:rPr>
              <a:t> </a:t>
            </a:r>
            <a:r>
              <a:rPr lang="ru-RU" sz="1700" b="1" dirty="0" err="1">
                <a:latin typeface="Bookman Old Style" pitchFamily="18" charset="0"/>
              </a:rPr>
              <a:t>водовідведення</a:t>
            </a:r>
            <a:r>
              <a:rPr lang="ru-RU" sz="1700" b="1" dirty="0">
                <a:latin typeface="Bookman Old Style" pitchFamily="18" charset="0"/>
              </a:rPr>
              <a:t> </a:t>
            </a:r>
            <a:r>
              <a:rPr lang="ru-RU" sz="1700" b="1" dirty="0" err="1">
                <a:latin typeface="Bookman Old Style" pitchFamily="18" charset="0"/>
              </a:rPr>
              <a:t>багатоквартирних</a:t>
            </a:r>
            <a:r>
              <a:rPr lang="ru-RU" sz="1700" b="1" dirty="0">
                <a:latin typeface="Bookman Old Style" pitchFamily="18" charset="0"/>
              </a:rPr>
              <a:t> </a:t>
            </a:r>
            <a:r>
              <a:rPr lang="ru-RU" sz="1700" b="1" dirty="0" err="1">
                <a:latin typeface="Bookman Old Style" pitchFamily="18" charset="0"/>
              </a:rPr>
              <a:t>будинків</a:t>
            </a:r>
            <a:r>
              <a:rPr lang="ru-RU" sz="1700" b="1" dirty="0">
                <a:latin typeface="Bookman Old Style" pitchFamily="18" charset="0"/>
              </a:rPr>
              <a:t> по </a:t>
            </a:r>
            <a:r>
              <a:rPr lang="ru-RU" sz="1700" b="1" dirty="0" err="1">
                <a:latin typeface="Bookman Old Style" pitchFamily="18" charset="0"/>
              </a:rPr>
              <a:t>вул</a:t>
            </a:r>
            <a:r>
              <a:rPr lang="ru-RU" sz="1700" b="1" dirty="0">
                <a:latin typeface="Bookman Old Style" pitchFamily="18" charset="0"/>
              </a:rPr>
              <a:t> Центральна в с. </a:t>
            </a:r>
            <a:r>
              <a:rPr lang="ru-RU" sz="1700" b="1" dirty="0" err="1">
                <a:latin typeface="Bookman Old Style" pitchFamily="18" charset="0"/>
              </a:rPr>
              <a:t>Нове</a:t>
            </a:r>
            <a:r>
              <a:rPr lang="ru-RU" sz="1700" b="1" dirty="0">
                <a:latin typeface="Bookman Old Style" pitchFamily="18" charset="0"/>
              </a:rPr>
              <a:t> </a:t>
            </a:r>
            <a:r>
              <a:rPr lang="ru-RU" sz="1700" b="1" dirty="0" err="1">
                <a:latin typeface="Bookman Old Style" pitchFamily="18" charset="0"/>
              </a:rPr>
              <a:t>Мажарове</a:t>
            </a:r>
            <a:r>
              <a:rPr lang="ru-RU" sz="1700" b="1" dirty="0">
                <a:latin typeface="Bookman Old Style" pitchFamily="18" charset="0"/>
              </a:rPr>
              <a:t>, </a:t>
            </a:r>
            <a:r>
              <a:rPr lang="ru-RU" sz="1700" b="1" dirty="0" smtClean="0">
                <a:latin typeface="Bookman Old Style" pitchFamily="18" charset="0"/>
              </a:rPr>
              <a:t>(</a:t>
            </a:r>
            <a:r>
              <a:rPr lang="ru-RU" sz="1700" b="1" dirty="0">
                <a:latin typeface="Bookman Old Style" panose="02050604050505020204" pitchFamily="18" charset="0"/>
              </a:rPr>
              <a:t>ПКД та ЕЗ </a:t>
            </a:r>
            <a:r>
              <a:rPr lang="ru-RU" sz="1700" b="1" dirty="0" smtClean="0">
                <a:latin typeface="Bookman Old Style" panose="02050604050505020204" pitchFamily="18" charset="0"/>
              </a:rPr>
              <a:t>2019 </a:t>
            </a:r>
            <a:r>
              <a:rPr lang="ru-RU" sz="1700" b="1" dirty="0">
                <a:latin typeface="Bookman Old Style" panose="02050604050505020204" pitchFamily="18" charset="0"/>
              </a:rPr>
              <a:t>року </a:t>
            </a:r>
            <a:r>
              <a:rPr lang="ru-RU" sz="1700" b="1" dirty="0" err="1">
                <a:latin typeface="Bookman Old Style" panose="02050604050505020204" pitchFamily="18" charset="0"/>
              </a:rPr>
              <a:t>потребує</a:t>
            </a:r>
            <a:r>
              <a:rPr lang="ru-RU" sz="1700" b="1" dirty="0">
                <a:latin typeface="Bookman Old Style" panose="02050604050505020204" pitchFamily="18" charset="0"/>
              </a:rPr>
              <a:t> </a:t>
            </a:r>
            <a:r>
              <a:rPr lang="ru-RU" sz="1700" b="1" dirty="0" err="1" smtClean="0">
                <a:latin typeface="Bookman Old Style" panose="02050604050505020204" pitchFamily="18" charset="0"/>
              </a:rPr>
              <a:t>коригування</a:t>
            </a:r>
            <a:r>
              <a:rPr lang="ru-RU" sz="1700" b="1" dirty="0" smtClean="0">
                <a:latin typeface="Bookman Old Style" pitchFamily="18" charset="0"/>
              </a:rPr>
              <a:t>) </a:t>
            </a:r>
            <a:r>
              <a:rPr lang="ru-RU" sz="1700" b="1" dirty="0" err="1" smtClean="0">
                <a:latin typeface="Bookman Old Style" pitchFamily="18" charset="0"/>
              </a:rPr>
              <a:t>Орієктовна</a:t>
            </a:r>
            <a:r>
              <a:rPr lang="ru-RU" sz="1700" b="1" dirty="0" smtClean="0">
                <a:latin typeface="Bookman Old Style" pitchFamily="18" charset="0"/>
              </a:rPr>
              <a:t> </a:t>
            </a:r>
            <a:r>
              <a:rPr lang="ru-RU" sz="1700" b="1" dirty="0" err="1" smtClean="0">
                <a:latin typeface="Bookman Old Style" pitchFamily="18" charset="0"/>
              </a:rPr>
              <a:t>вартість</a:t>
            </a:r>
            <a:r>
              <a:rPr lang="ru-RU" sz="1700" b="1" dirty="0" smtClean="0">
                <a:latin typeface="Bookman Old Style" pitchFamily="18" charset="0"/>
              </a:rPr>
              <a:t> 1100,044 </a:t>
            </a:r>
            <a:r>
              <a:rPr lang="ru-RU" sz="1700" b="1" dirty="0" err="1" smtClean="0">
                <a:latin typeface="Bookman Old Style" pitchFamily="18" charset="0"/>
              </a:rPr>
              <a:t>тис.грн</a:t>
            </a:r>
            <a:r>
              <a:rPr lang="ru-RU" sz="1700" b="1" dirty="0" smtClean="0">
                <a:latin typeface="Bookman Old Style" pitchFamily="18" charset="0"/>
              </a:rPr>
              <a:t>.</a:t>
            </a:r>
            <a:endParaRPr lang="ru-RU" sz="1700" b="1" dirty="0">
              <a:latin typeface="Bookman Old Style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67099" y="1083122"/>
            <a:ext cx="2857508" cy="120032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Bookman Old Style" pitchFamily="18" charset="0"/>
              </a:rPr>
              <a:t>Площа 0,006 га (</a:t>
            </a:r>
            <a:r>
              <a:rPr lang="ru-RU" b="1" dirty="0">
                <a:latin typeface="Bookman Old Style" pitchFamily="18" charset="0"/>
              </a:rPr>
              <a:t>для </a:t>
            </a:r>
            <a:r>
              <a:rPr lang="ru-RU" b="1" dirty="0" err="1">
                <a:latin typeface="Bookman Old Style" pitchFamily="18" charset="0"/>
              </a:rPr>
              <a:t>будівництва</a:t>
            </a:r>
            <a:r>
              <a:rPr lang="ru-RU" b="1" dirty="0">
                <a:latin typeface="Bookman Old Style" pitchFamily="18" charset="0"/>
              </a:rPr>
              <a:t> та </a:t>
            </a:r>
            <a:r>
              <a:rPr lang="ru-RU" b="1" dirty="0" err="1">
                <a:latin typeface="Bookman Old Style" pitchFamily="18" charset="0"/>
              </a:rPr>
              <a:t>обслуговування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будівель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торгівлі</a:t>
            </a:r>
            <a:r>
              <a:rPr lang="uk-UA" b="1" dirty="0" smtClean="0">
                <a:latin typeface="Bookman Old Style" pitchFamily="18" charset="0"/>
              </a:rPr>
              <a:t>)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67099" y="3669845"/>
            <a:ext cx="25329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Bookman Old Style" pitchFamily="18" charset="0"/>
              </a:rPr>
              <a:t>Площа </a:t>
            </a:r>
            <a:r>
              <a:rPr lang="uk-UA" b="1" dirty="0" smtClean="0">
                <a:latin typeface="Bookman Old Style" pitchFamily="18" charset="0"/>
              </a:rPr>
              <a:t>0,012 </a:t>
            </a:r>
            <a:r>
              <a:rPr lang="uk-UA" b="1" dirty="0">
                <a:latin typeface="Bookman Old Style" pitchFamily="18" charset="0"/>
              </a:rPr>
              <a:t>га </a:t>
            </a:r>
            <a:r>
              <a:rPr lang="uk-UA" b="1" dirty="0" smtClean="0">
                <a:latin typeface="Bookman Old Style" pitchFamily="18" charset="0"/>
              </a:rPr>
              <a:t>(</a:t>
            </a:r>
            <a:r>
              <a:rPr lang="ru-RU" b="1" dirty="0">
                <a:latin typeface="Bookman Old Style" pitchFamily="18" charset="0"/>
              </a:rPr>
              <a:t>Для </a:t>
            </a:r>
            <a:r>
              <a:rPr lang="ru-RU" b="1" dirty="0" err="1">
                <a:latin typeface="Bookman Old Style" pitchFamily="18" charset="0"/>
              </a:rPr>
              <a:t>будівництва</a:t>
            </a:r>
            <a:r>
              <a:rPr lang="ru-RU" b="1" dirty="0">
                <a:latin typeface="Bookman Old Style" pitchFamily="18" charset="0"/>
              </a:rPr>
              <a:t> та </a:t>
            </a:r>
            <a:r>
              <a:rPr lang="ru-RU" b="1" dirty="0" err="1">
                <a:latin typeface="Bookman Old Style" pitchFamily="18" charset="0"/>
              </a:rPr>
              <a:t>обслуговування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будівель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торгівлі</a:t>
            </a:r>
            <a:r>
              <a:rPr lang="ru-RU" b="1" dirty="0">
                <a:latin typeface="Bookman Old Style" pitchFamily="18" charset="0"/>
              </a:rPr>
              <a:t> (</a:t>
            </a:r>
            <a:r>
              <a:rPr lang="ru-RU" b="1" dirty="0" err="1">
                <a:latin typeface="Bookman Old Style" pitchFamily="18" charset="0"/>
              </a:rPr>
              <a:t>розміщення</a:t>
            </a:r>
            <a:r>
              <a:rPr lang="ru-RU" b="1" dirty="0">
                <a:latin typeface="Bookman Old Style" pitchFamily="18" charset="0"/>
              </a:rPr>
              <a:t> магазину, закладу </a:t>
            </a:r>
            <a:r>
              <a:rPr lang="ru-RU" b="1" dirty="0" err="1">
                <a:latin typeface="Bookman Old Style" pitchFamily="18" charset="0"/>
              </a:rPr>
              <a:t>громадського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харчування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тощо</a:t>
            </a:r>
            <a:r>
              <a:rPr lang="uk-UA" b="1" dirty="0" smtClean="0">
                <a:latin typeface="Bookman Old Style" pitchFamily="18" charset="0"/>
              </a:rPr>
              <a:t>)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08139" y="3698417"/>
            <a:ext cx="3099895" cy="218521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ru-RU" sz="1700" b="1" dirty="0" err="1" smtClean="0">
                <a:latin typeface="Bookman Old Style" pitchFamily="18" charset="0"/>
              </a:rPr>
              <a:t>Будівництво</a:t>
            </a:r>
            <a:r>
              <a:rPr lang="ru-RU" sz="1700" b="1" dirty="0" smtClean="0">
                <a:latin typeface="Bookman Old Style" pitchFamily="18" charset="0"/>
              </a:rPr>
              <a:t> </a:t>
            </a:r>
            <a:r>
              <a:rPr lang="ru-RU" sz="1700" b="1" dirty="0" err="1" smtClean="0">
                <a:latin typeface="Bookman Old Style" pitchFamily="18" charset="0"/>
              </a:rPr>
              <a:t>приміщення</a:t>
            </a:r>
            <a:r>
              <a:rPr lang="ru-RU" sz="1700" b="1" dirty="0" smtClean="0">
                <a:latin typeface="Bookman Old Style" pitchFamily="18" charset="0"/>
              </a:rPr>
              <a:t> та </a:t>
            </a:r>
            <a:r>
              <a:rPr lang="ru-RU" sz="1700" b="1" dirty="0" err="1" smtClean="0">
                <a:latin typeface="Bookman Old Style" pitchFamily="18" charset="0"/>
              </a:rPr>
              <a:t>оновлення</a:t>
            </a:r>
            <a:r>
              <a:rPr lang="ru-RU" sz="1700" b="1" dirty="0" smtClean="0">
                <a:latin typeface="Bookman Old Style" pitchFamily="18" charset="0"/>
              </a:rPr>
              <a:t> </a:t>
            </a:r>
            <a:r>
              <a:rPr lang="ru-RU" sz="1700" b="1" dirty="0" err="1" smtClean="0">
                <a:latin typeface="Bookman Old Style" pitchFamily="18" charset="0"/>
              </a:rPr>
              <a:t>матеріально-технічного</a:t>
            </a:r>
            <a:r>
              <a:rPr lang="ru-RU" sz="1700" b="1" dirty="0" smtClean="0">
                <a:latin typeface="Bookman Old Style" pitchFamily="18" charset="0"/>
              </a:rPr>
              <a:t> </a:t>
            </a:r>
            <a:r>
              <a:rPr lang="ru-RU" sz="1700" b="1" dirty="0" err="1" smtClean="0">
                <a:latin typeface="Bookman Old Style" pitchFamily="18" charset="0"/>
              </a:rPr>
              <a:t>оснащення</a:t>
            </a:r>
            <a:r>
              <a:rPr lang="ru-RU" sz="1700" b="1" dirty="0" smtClean="0">
                <a:latin typeface="Bookman Old Style" pitchFamily="18" charset="0"/>
              </a:rPr>
              <a:t> «</a:t>
            </a:r>
            <a:r>
              <a:rPr lang="ru-RU" sz="1700" b="1" dirty="0" err="1" smtClean="0">
                <a:latin typeface="Bookman Old Style" pitchFamily="18" charset="0"/>
              </a:rPr>
              <a:t>Сучасний</a:t>
            </a:r>
            <a:r>
              <a:rPr lang="ru-RU" sz="1700" b="1" dirty="0" smtClean="0">
                <a:latin typeface="Bookman Old Style" pitchFamily="18" charset="0"/>
              </a:rPr>
              <a:t> </a:t>
            </a:r>
            <a:r>
              <a:rPr lang="ru-RU" sz="1700" b="1" dirty="0" err="1" smtClean="0">
                <a:latin typeface="Bookman Old Style" pitchFamily="18" charset="0"/>
              </a:rPr>
              <a:t>харчоблок</a:t>
            </a:r>
            <a:r>
              <a:rPr lang="ru-RU" sz="1700" b="1" dirty="0" smtClean="0">
                <a:latin typeface="Bookman Old Style" pitchFamily="18" charset="0"/>
              </a:rPr>
              <a:t> для </a:t>
            </a:r>
            <a:r>
              <a:rPr lang="ru-RU" sz="1700" b="1" dirty="0" err="1" smtClean="0">
                <a:latin typeface="Bookman Old Style" pitchFamily="18" charset="0"/>
              </a:rPr>
              <a:t>дітей</a:t>
            </a:r>
            <a:r>
              <a:rPr lang="ru-RU" sz="1700" b="1" dirty="0" smtClean="0">
                <a:latin typeface="Bookman Old Style" pitchFamily="18" charset="0"/>
              </a:rPr>
              <a:t> </a:t>
            </a:r>
            <a:r>
              <a:rPr lang="ru-RU" sz="1700" b="1" dirty="0" err="1" smtClean="0">
                <a:latin typeface="Bookman Old Style" pitchFamily="18" charset="0"/>
              </a:rPr>
              <a:t>Зачепилівського</a:t>
            </a:r>
            <a:r>
              <a:rPr lang="ru-RU" sz="1700" b="1" dirty="0" smtClean="0">
                <a:latin typeface="Bookman Old Style" pitchFamily="18" charset="0"/>
              </a:rPr>
              <a:t> ДНЗ я/с «Ромашка»</a:t>
            </a:r>
            <a:endParaRPr lang="ru-RU" sz="17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35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25412"/>
            <a:ext cx="12192000" cy="2193428"/>
          </a:xfrm>
          <a:prstGeom prst="rect">
            <a:avLst/>
          </a:prstGeom>
          <a:gradFill>
            <a:gsLst>
              <a:gs pos="0">
                <a:srgbClr val="135956"/>
              </a:gs>
              <a:gs pos="41000">
                <a:schemeClr val="accent1">
                  <a:tint val="44500"/>
                  <a:satMod val="160000"/>
                </a:schemeClr>
              </a:gs>
              <a:gs pos="97917">
                <a:schemeClr val="bg1"/>
              </a:gs>
              <a:gs pos="69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D021943-A286-A146-A7C2-1614FBF70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661" y="158640"/>
            <a:ext cx="864096" cy="1046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5442155"/>
            <a:ext cx="7787148" cy="1238864"/>
          </a:xfrm>
          <a:prstGeom prst="rect">
            <a:avLst/>
          </a:prstGeom>
          <a:solidFill>
            <a:srgbClr val="80CD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Блок-схема: данные 3"/>
          <p:cNvSpPr/>
          <p:nvPr/>
        </p:nvSpPr>
        <p:spPr>
          <a:xfrm>
            <a:off x="4660490" y="4616246"/>
            <a:ext cx="9586452" cy="2064774"/>
          </a:xfrm>
          <a:prstGeom prst="flowChartInputOutput">
            <a:avLst/>
          </a:prstGeom>
          <a:solidFill>
            <a:srgbClr val="1359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20719" y="3274689"/>
            <a:ext cx="4928585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uk-UA" sz="2800" b="1" dirty="0" smtClean="0">
                <a:solidFill>
                  <a:srgbClr val="1359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ПЕТРЕНКО</a:t>
            </a:r>
            <a:endParaRPr lang="ru-RU" sz="2800" b="1" dirty="0">
              <a:solidFill>
                <a:srgbClr val="1359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uk-UA" sz="2800" b="1" dirty="0" smtClean="0">
                <a:solidFill>
                  <a:srgbClr val="1359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Олена Олександрівна</a:t>
            </a:r>
            <a:endParaRPr lang="ru-RU" sz="2800" b="1" dirty="0">
              <a:solidFill>
                <a:srgbClr val="1359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83783" y="5894950"/>
            <a:ext cx="4365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35956"/>
                </a:solidFill>
                <a:latin typeface="Bookman Old Style" pitchFamily="18" charset="0"/>
              </a:rPr>
              <a:t>zachepylivska-gromada.gov.ua</a:t>
            </a:r>
            <a:endParaRPr lang="ru-RU" dirty="0">
              <a:solidFill>
                <a:srgbClr val="135956"/>
              </a:solidFill>
              <a:latin typeface="Bookman Old Style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53937" y="6321311"/>
            <a:ext cx="3349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DFC2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0439</a:t>
            </a:r>
            <a:r>
              <a:rPr lang="uk-UA" b="1" dirty="0" smtClean="0">
                <a:solidFill>
                  <a:srgbClr val="DFC2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7856</a:t>
            </a:r>
            <a:r>
              <a:rPr lang="en-US" b="1" dirty="0" smtClean="0">
                <a:solidFill>
                  <a:srgbClr val="DFC2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@mail.gov.ua</a:t>
            </a:r>
            <a:endParaRPr lang="en-US" b="1" dirty="0">
              <a:solidFill>
                <a:srgbClr val="DFC2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16821" y="4600033"/>
            <a:ext cx="5137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Bookman Old Style" pitchFamily="18" charset="0"/>
              </a:rPr>
              <a:t>Україна, Харківська область, </a:t>
            </a:r>
            <a:r>
              <a:rPr lang="uk-UA" b="1" dirty="0" err="1" smtClean="0">
                <a:solidFill>
                  <a:schemeClr val="bg1"/>
                </a:solidFill>
                <a:latin typeface="Bookman Old Style" pitchFamily="18" charset="0"/>
              </a:rPr>
              <a:t>Красноградський</a:t>
            </a:r>
            <a:r>
              <a:rPr lang="uk-UA" b="1" dirty="0" smtClean="0">
                <a:solidFill>
                  <a:schemeClr val="bg1"/>
                </a:solidFill>
                <a:latin typeface="Bookman Old Style" pitchFamily="18" charset="0"/>
              </a:rPr>
              <a:t> район,</a:t>
            </a:r>
            <a:br>
              <a:rPr lang="uk-UA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uk-UA" b="1" dirty="0" smtClean="0">
                <a:solidFill>
                  <a:schemeClr val="bg1"/>
                </a:solidFill>
                <a:latin typeface="Bookman Old Style" pitchFamily="18" charset="0"/>
              </a:rPr>
              <a:t>смт. </a:t>
            </a:r>
            <a:r>
              <a:rPr lang="ru-RU" b="1" dirty="0" err="1" smtClean="0">
                <a:solidFill>
                  <a:schemeClr val="bg1"/>
                </a:solidFill>
                <a:latin typeface="Bookman Old Style" pitchFamily="18" charset="0"/>
              </a:rPr>
              <a:t>Зачепилівка</a:t>
            </a: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, </a:t>
            </a:r>
            <a:r>
              <a:rPr lang="ru-RU" b="1" dirty="0">
                <a:solidFill>
                  <a:schemeClr val="bg1"/>
                </a:solidFill>
                <a:latin typeface="Bookman Old Style" pitchFamily="18" charset="0"/>
              </a:rPr>
              <a:t>вул. </a:t>
            </a: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Центральна, 56</a:t>
            </a:r>
            <a:endParaRPr lang="ru-RU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67552" y="142607"/>
            <a:ext cx="6148558" cy="3042981"/>
            <a:chOff x="567552" y="142607"/>
            <a:chExt cx="6148558" cy="3042981"/>
          </a:xfrm>
        </p:grpSpPr>
        <p:sp>
          <p:nvSpPr>
            <p:cNvPr id="39" name="Шестиугольник 38"/>
            <p:cNvSpPr/>
            <p:nvPr/>
          </p:nvSpPr>
          <p:spPr>
            <a:xfrm>
              <a:off x="1219196" y="142607"/>
              <a:ext cx="3515710" cy="3026980"/>
            </a:xfrm>
            <a:prstGeom prst="hexagon">
              <a:avLst/>
            </a:prstGeom>
            <a:solidFill>
              <a:srgbClr val="1359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Шестиугольник 39"/>
            <p:cNvSpPr/>
            <p:nvPr/>
          </p:nvSpPr>
          <p:spPr>
            <a:xfrm>
              <a:off x="609596" y="142607"/>
              <a:ext cx="3515710" cy="3026980"/>
            </a:xfrm>
            <a:prstGeom prst="hexagon">
              <a:avLst/>
            </a:prstGeom>
            <a:solidFill>
              <a:srgbClr val="80CD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Шестиугольник 40"/>
            <p:cNvSpPr/>
            <p:nvPr/>
          </p:nvSpPr>
          <p:spPr>
            <a:xfrm>
              <a:off x="567552" y="158608"/>
              <a:ext cx="2706610" cy="3026980"/>
            </a:xfrm>
            <a:prstGeom prst="hexagon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DFC2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Параллелограмм 41"/>
            <p:cNvSpPr/>
            <p:nvPr/>
          </p:nvSpPr>
          <p:spPr>
            <a:xfrm>
              <a:off x="4482650" y="1656098"/>
              <a:ext cx="1287537" cy="1513490"/>
            </a:xfrm>
            <a:prstGeom prst="parallelogram">
              <a:avLst>
                <a:gd name="adj" fmla="val 56235"/>
              </a:avLst>
            </a:prstGeom>
            <a:solidFill>
              <a:srgbClr val="1359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3" name="Параллелограмм 42"/>
            <p:cNvSpPr/>
            <p:nvPr/>
          </p:nvSpPr>
          <p:spPr>
            <a:xfrm>
              <a:off x="5249915" y="1656097"/>
              <a:ext cx="1072061" cy="1513490"/>
            </a:xfrm>
            <a:prstGeom prst="parallelogram">
              <a:avLst>
                <a:gd name="adj" fmla="val 66529"/>
              </a:avLst>
            </a:prstGeom>
            <a:solidFill>
              <a:srgbClr val="80CD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Параллелограмм 43"/>
            <p:cNvSpPr/>
            <p:nvPr/>
          </p:nvSpPr>
          <p:spPr>
            <a:xfrm>
              <a:off x="5812231" y="1666603"/>
              <a:ext cx="903879" cy="1513490"/>
            </a:xfrm>
            <a:prstGeom prst="parallelogram">
              <a:avLst>
                <a:gd name="adj" fmla="val 76994"/>
              </a:avLst>
            </a:prstGeom>
            <a:solidFill>
              <a:srgbClr val="DFC2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189" y="5550768"/>
            <a:ext cx="1063062" cy="105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916820" y="5616933"/>
            <a:ext cx="46798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DFC2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(057) </a:t>
            </a:r>
            <a:r>
              <a:rPr lang="uk-UA" b="1" dirty="0" smtClean="0">
                <a:solidFill>
                  <a:srgbClr val="DFC2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61</a:t>
            </a:r>
            <a:r>
              <a:rPr lang="en-US" b="1" dirty="0" smtClean="0">
                <a:solidFill>
                  <a:srgbClr val="DFC2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</a:t>
            </a:r>
            <a:r>
              <a:rPr lang="uk-UA" b="1" dirty="0" smtClean="0">
                <a:solidFill>
                  <a:srgbClr val="DFC2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5</a:t>
            </a:r>
            <a:r>
              <a:rPr lang="en-US" b="1" dirty="0" smtClean="0">
                <a:solidFill>
                  <a:srgbClr val="DFC2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</a:t>
            </a:r>
            <a:r>
              <a:rPr lang="uk-UA" b="1" dirty="0" smtClean="0">
                <a:solidFill>
                  <a:srgbClr val="DFC2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25-64</a:t>
            </a:r>
            <a:r>
              <a:rPr lang="en-US" b="1" dirty="0" smtClean="0">
                <a:solidFill>
                  <a:srgbClr val="DFC2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; </a:t>
            </a:r>
            <a:r>
              <a:rPr lang="en-US" b="1" dirty="0">
                <a:solidFill>
                  <a:srgbClr val="DFC2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(057) </a:t>
            </a:r>
            <a:r>
              <a:rPr lang="ru-RU" b="1" dirty="0" smtClean="0">
                <a:solidFill>
                  <a:srgbClr val="DFC2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61-5</a:t>
            </a:r>
            <a:r>
              <a:rPr lang="en-US" b="1" dirty="0" smtClean="0">
                <a:solidFill>
                  <a:srgbClr val="DFC2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</a:t>
            </a:r>
            <a:r>
              <a:rPr lang="uk-UA" b="1" dirty="0" smtClean="0">
                <a:solidFill>
                  <a:srgbClr val="DFC2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17-86</a:t>
            </a:r>
            <a:r>
              <a:rPr lang="en-US" b="1" dirty="0" smtClean="0">
                <a:solidFill>
                  <a:srgbClr val="DFC2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;</a:t>
            </a:r>
            <a:endParaRPr lang="en-US" b="1" dirty="0">
              <a:solidFill>
                <a:srgbClr val="DFC2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en-US" b="1" dirty="0">
                <a:solidFill>
                  <a:srgbClr val="DFC2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+38 (</a:t>
            </a:r>
            <a:r>
              <a:rPr lang="en-US" b="1" dirty="0" smtClean="0">
                <a:solidFill>
                  <a:srgbClr val="DFC2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0</a:t>
            </a:r>
            <a:r>
              <a:rPr lang="uk-UA" b="1" dirty="0" smtClean="0">
                <a:solidFill>
                  <a:srgbClr val="DFC2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97</a:t>
            </a:r>
            <a:r>
              <a:rPr lang="en-US" b="1" dirty="0" smtClean="0">
                <a:solidFill>
                  <a:srgbClr val="DFC2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) </a:t>
            </a:r>
            <a:r>
              <a:rPr lang="ru-RU" b="1" dirty="0" smtClean="0">
                <a:solidFill>
                  <a:srgbClr val="DFC2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604</a:t>
            </a:r>
            <a:r>
              <a:rPr lang="en-US" b="1" dirty="0" smtClean="0">
                <a:solidFill>
                  <a:srgbClr val="DFC2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</a:t>
            </a:r>
            <a:r>
              <a:rPr lang="ru-RU" b="1" dirty="0" smtClean="0">
                <a:solidFill>
                  <a:srgbClr val="DFC2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00-17</a:t>
            </a:r>
            <a:endParaRPr lang="en-US" b="1" dirty="0">
              <a:solidFill>
                <a:srgbClr val="DFC2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012690" y="5585569"/>
            <a:ext cx="327540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8007430" y="6289779"/>
            <a:ext cx="3275409" cy="0"/>
          </a:xfrm>
          <a:prstGeom prst="line">
            <a:avLst/>
          </a:prstGeom>
          <a:ln>
            <a:solidFill>
              <a:srgbClr val="DFC2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31432" y="4323392"/>
            <a:ext cx="5633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Bookman Old Style" pitchFamily="18" charset="0"/>
              </a:rPr>
              <a:t>Голова </a:t>
            </a:r>
            <a:r>
              <a:rPr lang="uk-UA" sz="2000" b="1" dirty="0" err="1" smtClean="0">
                <a:latin typeface="Bookman Old Style" pitchFamily="18" charset="0"/>
              </a:rPr>
              <a:t>Зачепилівської</a:t>
            </a:r>
            <a:r>
              <a:rPr lang="uk-UA" sz="2000" b="1" dirty="0" smtClean="0">
                <a:latin typeface="Bookman Old Style" pitchFamily="18" charset="0"/>
              </a:rPr>
              <a:t> селищної  об'єднаної територіальної громади</a:t>
            </a:r>
          </a:p>
        </p:txBody>
      </p: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8436" y="217020"/>
            <a:ext cx="859345" cy="964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Ruslan\Downloads\icons8-адрес-5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681" y="4823068"/>
            <a:ext cx="505680" cy="50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uslan\Downloads\icons8-телефон-50 (1)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550" y="5697927"/>
            <a:ext cx="393206" cy="39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Ruslan\Downloads\icons8-почта-24.pn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227" y="6305312"/>
            <a:ext cx="304762" cy="30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Шестиугольник 57"/>
          <p:cNvSpPr/>
          <p:nvPr/>
        </p:nvSpPr>
        <p:spPr>
          <a:xfrm>
            <a:off x="8287333" y="2618937"/>
            <a:ext cx="2059689" cy="1707218"/>
          </a:xfrm>
          <a:prstGeom prst="hexagon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135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Шестиугольник 58"/>
          <p:cNvSpPr/>
          <p:nvPr/>
        </p:nvSpPr>
        <p:spPr>
          <a:xfrm>
            <a:off x="10015836" y="1603554"/>
            <a:ext cx="2081048" cy="1813034"/>
          </a:xfrm>
          <a:prstGeom prst="hexagon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135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Шестиугольник 59"/>
          <p:cNvSpPr/>
          <p:nvPr/>
        </p:nvSpPr>
        <p:spPr>
          <a:xfrm>
            <a:off x="8287333" y="614439"/>
            <a:ext cx="2081048" cy="1813034"/>
          </a:xfrm>
          <a:prstGeom prst="hexagon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135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Шестиугольник 60"/>
          <p:cNvSpPr/>
          <p:nvPr/>
        </p:nvSpPr>
        <p:spPr>
          <a:xfrm>
            <a:off x="6589354" y="1598294"/>
            <a:ext cx="2081048" cy="1813034"/>
          </a:xfrm>
          <a:prstGeom prst="hexagon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135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Шестиугольник 61"/>
          <p:cNvSpPr/>
          <p:nvPr/>
        </p:nvSpPr>
        <p:spPr>
          <a:xfrm>
            <a:off x="10026342" y="-309392"/>
            <a:ext cx="2081048" cy="1813034"/>
          </a:xfrm>
          <a:prstGeom prst="hexagon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135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798252" y="4323392"/>
            <a:ext cx="3275409" cy="0"/>
          </a:xfrm>
          <a:prstGeom prst="line">
            <a:avLst/>
          </a:prstGeom>
          <a:ln>
            <a:solidFill>
              <a:srgbClr val="1359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1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89992" y="291750"/>
            <a:ext cx="7031421" cy="993228"/>
          </a:xfrm>
          <a:prstGeom prst="rect">
            <a:avLst/>
          </a:prstGeom>
          <a:noFill/>
          <a:ln>
            <a:solidFill>
              <a:srgbClr val="80C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26474" y="111194"/>
            <a:ext cx="2695904" cy="361111"/>
          </a:xfrm>
          <a:prstGeom prst="rect">
            <a:avLst/>
          </a:prstGeom>
          <a:solidFill>
            <a:srgbClr val="1359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398468" y="-1"/>
            <a:ext cx="793531" cy="6858001"/>
          </a:xfrm>
          <a:prstGeom prst="rect">
            <a:avLst/>
          </a:prstGeom>
          <a:solidFill>
            <a:srgbClr val="1359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0570" y="2470763"/>
            <a:ext cx="4587816" cy="361111"/>
          </a:xfrm>
          <a:prstGeom prst="rect">
            <a:avLst/>
          </a:prstGeom>
          <a:solidFill>
            <a:srgbClr val="80CD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06166" y="2470762"/>
            <a:ext cx="4587816" cy="361111"/>
          </a:xfrm>
          <a:prstGeom prst="rect">
            <a:avLst/>
          </a:prstGeom>
          <a:solidFill>
            <a:srgbClr val="1359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30570" y="3113019"/>
            <a:ext cx="722671" cy="707923"/>
          </a:xfrm>
          <a:prstGeom prst="ellipse">
            <a:avLst/>
          </a:prstGeom>
          <a:solidFill>
            <a:srgbClr val="80CD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18395" y="4081816"/>
            <a:ext cx="722671" cy="707923"/>
          </a:xfrm>
          <a:prstGeom prst="ellipse">
            <a:avLst/>
          </a:prstGeom>
          <a:solidFill>
            <a:srgbClr val="80CD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621255" y="5015398"/>
            <a:ext cx="722671" cy="707923"/>
          </a:xfrm>
          <a:prstGeom prst="ellipse">
            <a:avLst/>
          </a:prstGeom>
          <a:solidFill>
            <a:srgbClr val="80CD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618394" y="5922684"/>
            <a:ext cx="722671" cy="707923"/>
          </a:xfrm>
          <a:prstGeom prst="ellipse">
            <a:avLst/>
          </a:prstGeom>
          <a:solidFill>
            <a:srgbClr val="80CD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6318341" y="3113019"/>
            <a:ext cx="722671" cy="707923"/>
          </a:xfrm>
          <a:prstGeom prst="ellipse">
            <a:avLst/>
          </a:prstGeom>
          <a:solidFill>
            <a:srgbClr val="1359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6306166" y="4081816"/>
            <a:ext cx="722671" cy="707923"/>
          </a:xfrm>
          <a:prstGeom prst="ellipse">
            <a:avLst/>
          </a:prstGeom>
          <a:solidFill>
            <a:srgbClr val="1359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6309026" y="5015398"/>
            <a:ext cx="722671" cy="707923"/>
          </a:xfrm>
          <a:prstGeom prst="ellipse">
            <a:avLst/>
          </a:prstGeom>
          <a:solidFill>
            <a:srgbClr val="1359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6306165" y="5922684"/>
            <a:ext cx="722671" cy="707923"/>
          </a:xfrm>
          <a:prstGeom prst="ellipse">
            <a:avLst/>
          </a:prstGeom>
          <a:solidFill>
            <a:srgbClr val="1359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ашивка 1"/>
          <p:cNvSpPr/>
          <p:nvPr/>
        </p:nvSpPr>
        <p:spPr>
          <a:xfrm>
            <a:off x="5470634" y="3664829"/>
            <a:ext cx="315311" cy="353961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Нашивка 25"/>
          <p:cNvSpPr/>
          <p:nvPr/>
        </p:nvSpPr>
        <p:spPr>
          <a:xfrm>
            <a:off x="5470633" y="4287547"/>
            <a:ext cx="315311" cy="353961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Нашивка 26"/>
          <p:cNvSpPr/>
          <p:nvPr/>
        </p:nvSpPr>
        <p:spPr>
          <a:xfrm>
            <a:off x="5470635" y="4887857"/>
            <a:ext cx="315311" cy="353961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Нашивка 27"/>
          <p:cNvSpPr/>
          <p:nvPr/>
        </p:nvSpPr>
        <p:spPr>
          <a:xfrm>
            <a:off x="5470634" y="5510575"/>
            <a:ext cx="315311" cy="353961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Нашивка 28"/>
          <p:cNvSpPr/>
          <p:nvPr/>
        </p:nvSpPr>
        <p:spPr>
          <a:xfrm>
            <a:off x="5470635" y="3113019"/>
            <a:ext cx="315311" cy="353961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Нашивка 29"/>
          <p:cNvSpPr/>
          <p:nvPr/>
        </p:nvSpPr>
        <p:spPr>
          <a:xfrm>
            <a:off x="5470635" y="6080000"/>
            <a:ext cx="315311" cy="353961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Ruslan\Downloads\icons8-сервисы-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427" y="5295324"/>
            <a:ext cx="1254720" cy="125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uslan\Downloads\icons8-человек-5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85" y="5325122"/>
            <a:ext cx="1195124" cy="119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227316" y="143386"/>
            <a:ext cx="2697162" cy="1046996"/>
            <a:chOff x="227316" y="143386"/>
            <a:chExt cx="2697162" cy="1046996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xmlns="" id="{9D021943-A286-A146-A7C2-1614FBF70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7316" y="143386"/>
              <a:ext cx="864096" cy="104699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091412" y="337568"/>
              <a:ext cx="183306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ХАРК</a:t>
              </a:r>
              <a:r>
                <a:rPr lang="uk-UA" sz="1400" dirty="0" smtClean="0"/>
                <a:t>ІВСЬКА ОБЛАСНА ВІЙСЬКОВА АДМІНІСТРАЦІЯ</a:t>
              </a:r>
              <a:endParaRPr lang="ru-R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480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7375</TotalTime>
  <Words>1497</Words>
  <Application>Microsoft Office PowerPoint</Application>
  <PresentationFormat>Широкоэкранный</PresentationFormat>
  <Paragraphs>161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Book Antiqua</vt:lpstr>
      <vt:lpstr>Bookman Old Style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THE PROJECT</dc:title>
  <dc:creator>Пользователь</dc:creator>
  <cp:lastModifiedBy>Светлана</cp:lastModifiedBy>
  <cp:revision>583</cp:revision>
  <cp:lastPrinted>2023-08-10T07:34:56Z</cp:lastPrinted>
  <dcterms:created xsi:type="dcterms:W3CDTF">2021-02-01T09:46:06Z</dcterms:created>
  <dcterms:modified xsi:type="dcterms:W3CDTF">2023-09-29T11:36:22Z</dcterms:modified>
</cp:coreProperties>
</file>